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4"/>
  </p:notesMasterIdLst>
  <p:sldIdLst>
    <p:sldId id="257" r:id="rId2"/>
    <p:sldId id="259" r:id="rId3"/>
  </p:sldIdLst>
  <p:sldSz cx="9144000" cy="5715000" type="screen16x10"/>
  <p:notesSz cx="6858000" cy="9144000"/>
  <p:embeddedFontLst>
    <p:embeddedFont>
      <p:font typeface="Open Sans" panose="020B0606030504020204" pitchFamily="34" charset="0"/>
      <p:regular r:id="rId5"/>
      <p:bold r:id="rId6"/>
      <p:italic r:id="rId7"/>
      <p:boldItalic r:id="rId8"/>
    </p:embeddedFont>
    <p:embeddedFont>
      <p:font typeface="Open Sans Light" panose="020B0306030504020204" pitchFamily="34" charset="0"/>
      <p:regular r:id="rId9"/>
      <p:bold r:id="rId10"/>
      <p:italic r:id="rId11"/>
      <p:boldItalic r:id="rId12"/>
    </p:embeddedFont>
    <p:embeddedFont>
      <p:font typeface="Roboto" panose="02000000000000000000" pitchFamily="2" charset="0"/>
      <p:regular r:id="rId13"/>
      <p:bold r:id="rId14"/>
      <p:italic r:id="rId15"/>
      <p:boldItalic r:id="rId16"/>
    </p:embeddedFont>
    <p:embeddedFont>
      <p:font typeface="Roboto Condensed" panose="020F0502020204030204" pitchFamily="34" charset="0"/>
      <p:regular r:id="rId17"/>
      <p:bold r:id="rId18"/>
      <p:italic r:id="rId19"/>
      <p:boldItalic r:id="rId20"/>
    </p:embeddedFont>
    <p:embeddedFont>
      <p:font typeface="Roboto Light" panose="020F0302020204030204" pitchFamily="34" charset="0"/>
      <p:regular r:id="rId21"/>
      <p:bold r:id="rId22"/>
      <p:italic r:id="rId23"/>
      <p:boldItalic r:id="rId24"/>
    </p:embeddedFont>
    <p:embeddedFont>
      <p:font typeface="Roboto Medium" panose="020F05020202040302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04"/>
    <p:restoredTop sz="94694"/>
  </p:normalViewPr>
  <p:slideViewPr>
    <p:cSldViewPr snapToGrid="0">
      <p:cViewPr varScale="1">
        <p:scale>
          <a:sx n="145" d="100"/>
          <a:sy n="145" d="100"/>
        </p:scale>
        <p:origin x="1112" y="184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26" Type="http://schemas.openxmlformats.org/officeDocument/2006/relationships/font" Target="fonts/font22.fntdata"/><Relationship Id="rId3" Type="http://schemas.openxmlformats.org/officeDocument/2006/relationships/slide" Target="slides/slide2.xml"/><Relationship Id="rId21" Type="http://schemas.openxmlformats.org/officeDocument/2006/relationships/font" Target="fonts/font17.fntdata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5" Type="http://schemas.openxmlformats.org/officeDocument/2006/relationships/font" Target="fonts/font21.fntdata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font" Target="fonts/font16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24" Type="http://schemas.openxmlformats.org/officeDocument/2006/relationships/font" Target="fonts/font20.fntdata"/><Relationship Id="rId32" Type="http://schemas.openxmlformats.org/officeDocument/2006/relationships/tableStyles" Target="tableStyles.xml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schemas.openxmlformats.org/officeDocument/2006/relationships/font" Target="fonts/font19.fntdata"/><Relationship Id="rId28" Type="http://schemas.openxmlformats.org/officeDocument/2006/relationships/font" Target="fonts/font24.fntdata"/><Relationship Id="rId10" Type="http://schemas.openxmlformats.org/officeDocument/2006/relationships/font" Target="fonts/font6.fntdata"/><Relationship Id="rId19" Type="http://schemas.openxmlformats.org/officeDocument/2006/relationships/font" Target="fonts/font15.fntdata"/><Relationship Id="rId31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font" Target="fonts/font18.fntdata"/><Relationship Id="rId27" Type="http://schemas.openxmlformats.org/officeDocument/2006/relationships/font" Target="fonts/font2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686104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Pour changer l’image du persona /// Sélectionner l’image: Click droit &gt; Remplacer l’image &gt; Importer depuis l’ordinateur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Pour aligner un élément (text ou image): </a:t>
            </a:r>
            <a:r>
              <a:rPr lang="fr">
                <a:solidFill>
                  <a:srgbClr val="545454"/>
                </a:solidFill>
                <a:highlight>
                  <a:srgbClr val="FFFFFF"/>
                </a:highlight>
              </a:rPr>
              <a:t>⇪ + ← ↑ → ↓  (Shift+ flèches du clavier)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455090759b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455090759b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range" type="title">
  <p:cSld name="TITLE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/>
          <p:nvPr/>
        </p:nvSpPr>
        <p:spPr>
          <a:xfrm>
            <a:off x="4706881" y="623326"/>
            <a:ext cx="1639500" cy="223603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8" name="Google Shape;8;p2"/>
          <p:cNvSpPr/>
          <p:nvPr/>
        </p:nvSpPr>
        <p:spPr>
          <a:xfrm>
            <a:off x="1848974" y="942"/>
            <a:ext cx="7295025" cy="50490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9;p2"/>
          <p:cNvSpPr/>
          <p:nvPr/>
        </p:nvSpPr>
        <p:spPr>
          <a:xfrm>
            <a:off x="105525" y="1467575"/>
            <a:ext cx="1591200" cy="649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714" y="2171692"/>
            <a:ext cx="141707" cy="177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8807" y="954841"/>
            <a:ext cx="848441" cy="848434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/>
        </p:nvSpPr>
        <p:spPr>
          <a:xfrm>
            <a:off x="6314775" y="623925"/>
            <a:ext cx="2275500" cy="2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rgbClr val="282828"/>
                </a:solidFill>
                <a:highlight>
                  <a:srgbClr val="FFFFFF"/>
                </a:highlight>
                <a:latin typeface="Roboto Medium"/>
                <a:ea typeface="Roboto Medium"/>
                <a:cs typeface="Roboto Medium"/>
                <a:sym typeface="Roboto Medium"/>
              </a:rPr>
              <a:t>Profile DISC</a:t>
            </a:r>
            <a:endParaRPr sz="900">
              <a:solidFill>
                <a:srgbClr val="282828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" name="Google Shape;13;p2"/>
          <p:cNvSpPr/>
          <p:nvPr/>
        </p:nvSpPr>
        <p:spPr>
          <a:xfrm>
            <a:off x="2700250" y="931707"/>
            <a:ext cx="1859100" cy="107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</a:t>
            </a: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700250" y="1131354"/>
            <a:ext cx="1859100" cy="107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2700250" y="1326882"/>
            <a:ext cx="1859100" cy="1071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 txBox="1"/>
          <p:nvPr/>
        </p:nvSpPr>
        <p:spPr>
          <a:xfrm>
            <a:off x="1836444" y="591023"/>
            <a:ext cx="24819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rgbClr val="282828"/>
                </a:solidFill>
                <a:latin typeface="Roboto Medium"/>
                <a:ea typeface="Roboto Medium"/>
                <a:cs typeface="Roboto Medium"/>
                <a:sym typeface="Roboto Medium"/>
              </a:rPr>
              <a:t>Critères importants </a:t>
            </a:r>
            <a:endParaRPr sz="900">
              <a:solidFill>
                <a:srgbClr val="282828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7" name="Google Shape;17;p2"/>
          <p:cNvSpPr txBox="1"/>
          <p:nvPr/>
        </p:nvSpPr>
        <p:spPr>
          <a:xfrm>
            <a:off x="1848975" y="803391"/>
            <a:ext cx="920100" cy="2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800">
                <a:solidFill>
                  <a:srgbClr val="282828"/>
                </a:solidFill>
                <a:latin typeface="Roboto Light"/>
                <a:ea typeface="Roboto Light"/>
                <a:cs typeface="Roboto Light"/>
                <a:sym typeface="Roboto Light"/>
              </a:rPr>
              <a:t>Décisionnaire</a:t>
            </a:r>
            <a:endParaRPr sz="800">
              <a:solidFill>
                <a:srgbClr val="282828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1848975" y="992765"/>
            <a:ext cx="827700" cy="2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282828"/>
                </a:solidFill>
                <a:latin typeface="Roboto Light"/>
                <a:ea typeface="Roboto Light"/>
                <a:cs typeface="Roboto Light"/>
                <a:sym typeface="Roboto Light"/>
              </a:rPr>
              <a:t>Disponible</a:t>
            </a:r>
            <a:r>
              <a:rPr lang="fr" sz="800">
                <a:solidFill>
                  <a:srgbClr val="0B008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 sz="800">
              <a:solidFill>
                <a:srgbClr val="0B008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" name="Google Shape;19;p2"/>
          <p:cNvSpPr txBox="1"/>
          <p:nvPr/>
        </p:nvSpPr>
        <p:spPr>
          <a:xfrm>
            <a:off x="1848976" y="1192544"/>
            <a:ext cx="827700" cy="2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rgbClr val="0B0080"/>
                </a:solidFill>
                <a:latin typeface="Roboto Light"/>
                <a:ea typeface="Roboto Light"/>
                <a:cs typeface="Roboto Light"/>
                <a:sym typeface="Roboto Light"/>
              </a:rPr>
              <a:t>Ouvert </a:t>
            </a:r>
            <a:endParaRPr sz="800">
              <a:solidFill>
                <a:srgbClr val="0B008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cxnSp>
        <p:nvCxnSpPr>
          <p:cNvPr id="20" name="Google Shape;20;p2"/>
          <p:cNvCxnSpPr/>
          <p:nvPr/>
        </p:nvCxnSpPr>
        <p:spPr>
          <a:xfrm>
            <a:off x="7349811" y="968857"/>
            <a:ext cx="0" cy="748500"/>
          </a:xfrm>
          <a:prstGeom prst="straightConnector1">
            <a:avLst/>
          </a:prstGeom>
          <a:noFill/>
          <a:ln w="19050" cap="flat" cmpd="sng">
            <a:solidFill>
              <a:srgbClr val="F5F5F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" name="Google Shape;21;p2"/>
          <p:cNvCxnSpPr/>
          <p:nvPr/>
        </p:nvCxnSpPr>
        <p:spPr>
          <a:xfrm>
            <a:off x="1938665" y="3148752"/>
            <a:ext cx="26631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Google Shape;22;p2"/>
          <p:cNvSpPr/>
          <p:nvPr/>
        </p:nvSpPr>
        <p:spPr>
          <a:xfrm>
            <a:off x="4706880" y="4334603"/>
            <a:ext cx="1639500" cy="13803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23;p2"/>
          <p:cNvCxnSpPr/>
          <p:nvPr/>
        </p:nvCxnSpPr>
        <p:spPr>
          <a:xfrm>
            <a:off x="1938665" y="1561055"/>
            <a:ext cx="26631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" name="Google Shape;24;p2"/>
          <p:cNvCxnSpPr/>
          <p:nvPr/>
        </p:nvCxnSpPr>
        <p:spPr>
          <a:xfrm>
            <a:off x="1938665" y="4500515"/>
            <a:ext cx="26631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5" name="Google Shape;25;p2"/>
          <p:cNvCxnSpPr/>
          <p:nvPr/>
        </p:nvCxnSpPr>
        <p:spPr>
          <a:xfrm>
            <a:off x="6467175" y="4776415"/>
            <a:ext cx="25959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6" name="Google Shape;26;p2"/>
          <p:cNvCxnSpPr/>
          <p:nvPr/>
        </p:nvCxnSpPr>
        <p:spPr>
          <a:xfrm>
            <a:off x="6467175" y="3435965"/>
            <a:ext cx="25959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7" name="Google Shape;27;p2"/>
          <p:cNvCxnSpPr/>
          <p:nvPr/>
        </p:nvCxnSpPr>
        <p:spPr>
          <a:xfrm>
            <a:off x="6436385" y="1895672"/>
            <a:ext cx="2595900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" name="Google Shape;28;p2"/>
          <p:cNvCxnSpPr>
            <a:cxnSpLocks/>
          </p:cNvCxnSpPr>
          <p:nvPr/>
        </p:nvCxnSpPr>
        <p:spPr>
          <a:xfrm flipV="1">
            <a:off x="1836444" y="0"/>
            <a:ext cx="0" cy="3021874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Google Shape;29;p2"/>
          <p:cNvSpPr/>
          <p:nvPr/>
        </p:nvSpPr>
        <p:spPr>
          <a:xfrm>
            <a:off x="-8326" y="2940900"/>
            <a:ext cx="1859100" cy="277410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0" name="Google Shape;30;p2"/>
          <p:cNvCxnSpPr/>
          <p:nvPr/>
        </p:nvCxnSpPr>
        <p:spPr>
          <a:xfrm>
            <a:off x="121075" y="4508761"/>
            <a:ext cx="1513800" cy="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1" name="Google Shape;31;p2"/>
          <p:cNvCxnSpPr/>
          <p:nvPr/>
        </p:nvCxnSpPr>
        <p:spPr>
          <a:xfrm>
            <a:off x="121075" y="5185708"/>
            <a:ext cx="1513800" cy="0"/>
          </a:xfrm>
          <a:prstGeom prst="straightConnector1">
            <a:avLst/>
          </a:prstGeom>
          <a:noFill/>
          <a:ln w="9525" cap="flat" cmpd="sng">
            <a:solidFill>
              <a:srgbClr val="F3F3F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32;p2"/>
          <p:cNvSpPr/>
          <p:nvPr/>
        </p:nvSpPr>
        <p:spPr>
          <a:xfrm>
            <a:off x="4711100" y="1895672"/>
            <a:ext cx="1639500" cy="251977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2"/>
          <p:cNvSpPr txBox="1"/>
          <p:nvPr/>
        </p:nvSpPr>
        <p:spPr>
          <a:xfrm>
            <a:off x="1938665" y="1515924"/>
            <a:ext cx="24756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000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00B0F0"/>
                </a:solidFill>
                <a:latin typeface="Roboto Medium"/>
                <a:ea typeface="Roboto Medium"/>
                <a:cs typeface="Roboto Medium"/>
                <a:sym typeface="Roboto Medium"/>
              </a:rPr>
              <a:t>Objectifs </a:t>
            </a:r>
            <a:r>
              <a:rPr lang="fr" sz="900" dirty="0">
                <a:solidFill>
                  <a:srgbClr val="00B0F0"/>
                </a:solidFill>
                <a:latin typeface="Roboto Light"/>
                <a:ea typeface="Roboto Light"/>
                <a:cs typeface="Roboto Light"/>
                <a:sym typeface="Roboto Light"/>
              </a:rPr>
              <a:t>(principaux et secondaires)</a:t>
            </a:r>
            <a:endParaRPr sz="900" dirty="0">
              <a:solidFill>
                <a:srgbClr val="00B0F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4" name="Google Shape;34;p2"/>
          <p:cNvSpPr txBox="1"/>
          <p:nvPr/>
        </p:nvSpPr>
        <p:spPr>
          <a:xfrm>
            <a:off x="1938675" y="3111270"/>
            <a:ext cx="2566500" cy="2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00B0F0"/>
                </a:solidFill>
                <a:latin typeface="Roboto Medium"/>
                <a:ea typeface="Roboto Medium"/>
                <a:cs typeface="Roboto Medium"/>
                <a:sym typeface="Roboto Medium"/>
              </a:rPr>
              <a:t>Problématiques </a:t>
            </a:r>
            <a:r>
              <a:rPr lang="fr" sz="900" dirty="0">
                <a:solidFill>
                  <a:srgbClr val="00B0F0"/>
                </a:solidFill>
                <a:latin typeface="Roboto Light"/>
                <a:ea typeface="Roboto Light"/>
                <a:cs typeface="Roboto Light"/>
                <a:sym typeface="Roboto Light"/>
              </a:rPr>
              <a:t>(principales et secondaires)</a:t>
            </a:r>
            <a:endParaRPr sz="900" dirty="0">
              <a:solidFill>
                <a:srgbClr val="00B0F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5" name="Google Shape;35;p2"/>
          <p:cNvSpPr txBox="1"/>
          <p:nvPr/>
        </p:nvSpPr>
        <p:spPr>
          <a:xfrm>
            <a:off x="6439700" y="1850378"/>
            <a:ext cx="1953300" cy="27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00B0F0"/>
                </a:solidFill>
                <a:latin typeface="Roboto Medium"/>
                <a:ea typeface="Roboto Medium"/>
                <a:cs typeface="Roboto Medium"/>
                <a:sym typeface="Roboto Medium"/>
              </a:rPr>
              <a:t>Comment pouvons nous l’aider ?</a:t>
            </a:r>
            <a:endParaRPr sz="900" dirty="0">
              <a:solidFill>
                <a:srgbClr val="00B0F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6" name="Google Shape;36;p2"/>
          <p:cNvSpPr txBox="1"/>
          <p:nvPr/>
        </p:nvSpPr>
        <p:spPr>
          <a:xfrm>
            <a:off x="6467165" y="3383492"/>
            <a:ext cx="2678700" cy="2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000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00B0F0"/>
                </a:solidFill>
                <a:latin typeface="Roboto Medium"/>
                <a:ea typeface="Roboto Medium"/>
                <a:cs typeface="Roboto Medium"/>
                <a:sym typeface="Roboto Medium"/>
              </a:rPr>
              <a:t>Objections récurrentes </a:t>
            </a:r>
            <a:r>
              <a:rPr lang="fr" sz="900" dirty="0">
                <a:solidFill>
                  <a:srgbClr val="00B0F0"/>
                </a:solidFill>
                <a:latin typeface="Roboto Light"/>
                <a:ea typeface="Roboto Light"/>
                <a:cs typeface="Roboto Light"/>
                <a:sym typeface="Roboto Light"/>
              </a:rPr>
              <a:t>(pourquoi ne pas acheter)</a:t>
            </a:r>
            <a:endParaRPr sz="900" dirty="0">
              <a:solidFill>
                <a:srgbClr val="00B0F0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7" name="Google Shape;37;p2"/>
          <p:cNvSpPr txBox="1"/>
          <p:nvPr/>
        </p:nvSpPr>
        <p:spPr>
          <a:xfrm>
            <a:off x="1938665" y="4462656"/>
            <a:ext cx="26631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0000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00B0F0"/>
                </a:solidFill>
                <a:latin typeface="Roboto Medium"/>
                <a:ea typeface="Roboto Medium"/>
                <a:cs typeface="Roboto Medium"/>
                <a:sym typeface="Roboto Medium"/>
              </a:rPr>
              <a:t>Sources d’information et types de format</a:t>
            </a:r>
            <a:endParaRPr sz="900" dirty="0">
              <a:solidFill>
                <a:srgbClr val="00B0F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8" name="Google Shape;38;p2"/>
          <p:cNvSpPr txBox="1"/>
          <p:nvPr/>
        </p:nvSpPr>
        <p:spPr>
          <a:xfrm>
            <a:off x="6467175" y="4729126"/>
            <a:ext cx="1591200" cy="2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00B0F0"/>
                </a:solidFill>
                <a:latin typeface="Roboto Medium"/>
                <a:ea typeface="Roboto Medium"/>
                <a:cs typeface="Roboto Medium"/>
                <a:sym typeface="Roboto Medium"/>
              </a:rPr>
              <a:t>Canaux de communication </a:t>
            </a:r>
            <a:endParaRPr sz="900" dirty="0">
              <a:solidFill>
                <a:srgbClr val="00B0F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9" name="Google Shape;39;p2"/>
          <p:cNvSpPr txBox="1"/>
          <p:nvPr/>
        </p:nvSpPr>
        <p:spPr>
          <a:xfrm>
            <a:off x="4700730" y="4415328"/>
            <a:ext cx="11889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00B0F0"/>
                </a:solidFill>
                <a:latin typeface="Roboto Medium"/>
                <a:ea typeface="Roboto Medium"/>
                <a:cs typeface="Roboto Medium"/>
                <a:sym typeface="Roboto Medium"/>
              </a:rPr>
              <a:t>Marques</a:t>
            </a:r>
            <a:endParaRPr sz="900" dirty="0">
              <a:solidFill>
                <a:srgbClr val="00B0F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40" name="Google Shape;40;p2"/>
          <p:cNvSpPr txBox="1"/>
          <p:nvPr/>
        </p:nvSpPr>
        <p:spPr>
          <a:xfrm>
            <a:off x="4700730" y="608932"/>
            <a:ext cx="11889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b="1" dirty="0">
                <a:solidFill>
                  <a:srgbClr val="00B0F0"/>
                </a:solidFill>
                <a:latin typeface="Roboto"/>
                <a:ea typeface="Roboto"/>
                <a:cs typeface="Roboto"/>
                <a:sym typeface="Roboto"/>
              </a:rPr>
              <a:t>Keywords</a:t>
            </a:r>
            <a:endParaRPr sz="900" b="1" dirty="0">
              <a:solidFill>
                <a:srgbClr val="00B0F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" name="Google Shape;41;p2"/>
          <p:cNvSpPr txBox="1"/>
          <p:nvPr/>
        </p:nvSpPr>
        <p:spPr>
          <a:xfrm>
            <a:off x="4651378" y="1850378"/>
            <a:ext cx="1188900" cy="31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 err="1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Elevator</a:t>
            </a:r>
            <a:r>
              <a:rPr lang="fr" sz="900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 pitch</a:t>
            </a:r>
            <a:endParaRPr sz="900" dirty="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cxnSp>
        <p:nvCxnSpPr>
          <p:cNvPr id="42" name="Google Shape;42;p2"/>
          <p:cNvCxnSpPr/>
          <p:nvPr/>
        </p:nvCxnSpPr>
        <p:spPr>
          <a:xfrm>
            <a:off x="2016605" y="83728"/>
            <a:ext cx="0" cy="3387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4" name="Google Shape;4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25" y="-59204"/>
            <a:ext cx="500176" cy="45177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"/>
          <p:cNvSpPr txBox="1"/>
          <p:nvPr/>
        </p:nvSpPr>
        <p:spPr>
          <a:xfrm>
            <a:off x="543595" y="-67714"/>
            <a:ext cx="17166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CONTENT MARKETING</a:t>
            </a:r>
            <a:endParaRPr sz="1000" b="1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6" name="Google Shape;46;p2"/>
          <p:cNvSpPr txBox="1"/>
          <p:nvPr/>
        </p:nvSpPr>
        <p:spPr>
          <a:xfrm>
            <a:off x="543602" y="83728"/>
            <a:ext cx="2475600" cy="2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Modèle De Persona</a:t>
            </a:r>
            <a:endParaRPr sz="10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47" name="Google Shape;47;p2"/>
          <p:cNvCxnSpPr/>
          <p:nvPr/>
        </p:nvCxnSpPr>
        <p:spPr>
          <a:xfrm>
            <a:off x="548975" y="44754"/>
            <a:ext cx="0" cy="27150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8" name="Google Shape;48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774703"/>
            <a:ext cx="9144002" cy="1655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C">
  <p:cSld name="TITLE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"/>
          <p:cNvSpPr/>
          <p:nvPr/>
        </p:nvSpPr>
        <p:spPr>
          <a:xfrm>
            <a:off x="-7625" y="288025"/>
            <a:ext cx="9156000" cy="552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" name="Google Shape;51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4404" y="1125734"/>
            <a:ext cx="848441" cy="84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142799">
            <a:off x="1052035" y="1139627"/>
            <a:ext cx="873187" cy="837834"/>
          </a:xfrm>
          <a:prstGeom prst="rect">
            <a:avLst/>
          </a:prstGeom>
          <a:noFill/>
          <a:ln>
            <a:noFill/>
          </a:ln>
          <a:effectLst>
            <a:outerShdw blurRad="100013" dist="9525" dir="1680000" algn="bl" rotWithShape="0">
              <a:srgbClr val="000000">
                <a:alpha val="55000"/>
              </a:srgbClr>
            </a:outerShdw>
          </a:effectLst>
        </p:spPr>
      </p:pic>
      <p:pic>
        <p:nvPicPr>
          <p:cNvPr id="53" name="Google Shape;53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38829" y="1125734"/>
            <a:ext cx="848442" cy="848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456041">
            <a:off x="5026460" y="1113846"/>
            <a:ext cx="873187" cy="837834"/>
          </a:xfrm>
          <a:prstGeom prst="rect">
            <a:avLst/>
          </a:prstGeom>
          <a:noFill/>
          <a:ln>
            <a:noFill/>
          </a:ln>
          <a:effectLst>
            <a:outerShdw blurRad="100013" dist="9525" dir="1680000" algn="bl" rotWithShape="0">
              <a:srgbClr val="000000">
                <a:alpha val="55000"/>
              </a:srgbClr>
            </a:outerShdw>
          </a:effectLst>
        </p:spPr>
      </p:pic>
      <p:pic>
        <p:nvPicPr>
          <p:cNvPr id="55" name="Google Shape;55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4404" y="3585859"/>
            <a:ext cx="848441" cy="848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003557">
            <a:off x="1043441" y="3582564"/>
            <a:ext cx="873187" cy="837834"/>
          </a:xfrm>
          <a:prstGeom prst="rect">
            <a:avLst/>
          </a:prstGeom>
          <a:noFill/>
          <a:ln>
            <a:noFill/>
          </a:ln>
          <a:effectLst>
            <a:outerShdw blurRad="100013" dist="9525" dir="1680000" algn="bl" rotWithShape="0">
              <a:srgbClr val="000000">
                <a:alpha val="55000"/>
              </a:srgbClr>
            </a:outerShdw>
          </a:effectLst>
        </p:spPr>
      </p:pic>
      <p:pic>
        <p:nvPicPr>
          <p:cNvPr id="57" name="Google Shape;5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038829" y="3585859"/>
            <a:ext cx="848442" cy="848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023890">
            <a:off x="5035054" y="3582564"/>
            <a:ext cx="873187" cy="837834"/>
          </a:xfrm>
          <a:prstGeom prst="rect">
            <a:avLst/>
          </a:prstGeom>
          <a:noFill/>
          <a:ln>
            <a:noFill/>
          </a:ln>
          <a:effectLst>
            <a:outerShdw blurRad="100013" dist="9525" dir="1680000" algn="bl" rotWithShape="0">
              <a:srgbClr val="000000">
                <a:alpha val="55000"/>
              </a:srgbClr>
            </a:outerShdw>
          </a:effectLst>
        </p:spPr>
      </p:pic>
      <p:pic>
        <p:nvPicPr>
          <p:cNvPr id="60" name="Google Shape;60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25" y="-59204"/>
            <a:ext cx="500176" cy="45177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"/>
          <p:cNvSpPr txBox="1"/>
          <p:nvPr/>
        </p:nvSpPr>
        <p:spPr>
          <a:xfrm>
            <a:off x="543595" y="-67714"/>
            <a:ext cx="17166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CONTENT MARKETING</a:t>
            </a:r>
            <a:endParaRPr sz="1000" b="1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62" name="Google Shape;62;p3"/>
          <p:cNvSpPr txBox="1"/>
          <p:nvPr/>
        </p:nvSpPr>
        <p:spPr>
          <a:xfrm>
            <a:off x="543602" y="83728"/>
            <a:ext cx="2475600" cy="2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Modèle De Persona</a:t>
            </a:r>
            <a:endParaRPr sz="1000">
              <a:solidFill>
                <a:srgbClr val="FFFFFF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cxnSp>
        <p:nvCxnSpPr>
          <p:cNvPr id="63" name="Google Shape;63;p3"/>
          <p:cNvCxnSpPr/>
          <p:nvPr/>
        </p:nvCxnSpPr>
        <p:spPr>
          <a:xfrm>
            <a:off x="548975" y="44754"/>
            <a:ext cx="0" cy="27150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802242-BE52-8049-8150-68436B75D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104900"/>
          </a:xfrm>
          <a:prstGeom prst="rect">
            <a:avLst/>
          </a:prstGeo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805044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7"/>
          <p:cNvPicPr preferRelativeResize="0"/>
          <p:nvPr/>
        </p:nvPicPr>
        <p:blipFill rotWithShape="1">
          <a:blip r:embed="rId3">
            <a:alphaModFix/>
          </a:blip>
          <a:srcRect t="8807" b="8799"/>
          <a:stretch/>
        </p:blipFill>
        <p:spPr>
          <a:xfrm>
            <a:off x="-5500" y="361371"/>
            <a:ext cx="1850975" cy="1525051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7"/>
          <p:cNvSpPr txBox="1"/>
          <p:nvPr/>
        </p:nvSpPr>
        <p:spPr>
          <a:xfrm>
            <a:off x="1995442" y="48389"/>
            <a:ext cx="6840000" cy="2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 dirty="0">
                <a:solidFill>
                  <a:srgbClr val="F5F5FA"/>
                </a:solidFill>
                <a:latin typeface="Roboto"/>
                <a:ea typeface="Roboto"/>
                <a:cs typeface="Roboto"/>
                <a:sym typeface="Roboto"/>
              </a:rPr>
              <a:t>Prénom Nom de famille</a:t>
            </a:r>
            <a:endParaRPr dirty="0">
              <a:solidFill>
                <a:srgbClr val="F5F5FA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8" name="Google Shape;118;p7"/>
          <p:cNvSpPr txBox="1"/>
          <p:nvPr/>
        </p:nvSpPr>
        <p:spPr>
          <a:xfrm>
            <a:off x="1967775" y="199114"/>
            <a:ext cx="27502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Rôle ou caractéristique ou surnom</a:t>
            </a:r>
            <a:endParaRPr sz="1100" dirty="0">
              <a:solidFill>
                <a:srgbClr val="FFFFFF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19" name="Google Shape;119;p7"/>
          <p:cNvSpPr/>
          <p:nvPr/>
        </p:nvSpPr>
        <p:spPr>
          <a:xfrm>
            <a:off x="4792225" y="1150200"/>
            <a:ext cx="711300" cy="191700"/>
          </a:xfrm>
          <a:prstGeom prst="roundRect">
            <a:avLst>
              <a:gd name="adj" fmla="val 16667"/>
            </a:avLst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Keyword 1</a:t>
            </a:r>
            <a:endParaRPr sz="700" dirty="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pic>
        <p:nvPicPr>
          <p:cNvPr id="120" name="Google Shape;120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936185">
            <a:off x="6392089" y="947583"/>
            <a:ext cx="873187" cy="837834"/>
          </a:xfrm>
          <a:prstGeom prst="rect">
            <a:avLst/>
          </a:prstGeom>
          <a:noFill/>
          <a:ln>
            <a:noFill/>
          </a:ln>
          <a:effectLst>
            <a:outerShdw blurRad="100013" dist="9525" dir="1680000" algn="bl" rotWithShape="0">
              <a:srgbClr val="000000">
                <a:alpha val="55000"/>
              </a:srgbClr>
            </a:outerShdw>
          </a:effectLst>
        </p:spPr>
      </p:pic>
      <p:sp>
        <p:nvSpPr>
          <p:cNvPr id="121" name="Google Shape;121;p7"/>
          <p:cNvSpPr/>
          <p:nvPr/>
        </p:nvSpPr>
        <p:spPr>
          <a:xfrm>
            <a:off x="105525" y="1467575"/>
            <a:ext cx="1591200" cy="649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7"/>
          <p:cNvSpPr txBox="1"/>
          <p:nvPr/>
        </p:nvSpPr>
        <p:spPr>
          <a:xfrm>
            <a:off x="187525" y="1524476"/>
            <a:ext cx="1380900" cy="5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Sexe</a:t>
            </a:r>
            <a:endParaRPr sz="700" i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Âge</a:t>
            </a:r>
            <a:endParaRPr sz="700" i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Revenu</a:t>
            </a:r>
            <a:endParaRPr sz="700" i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i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Situation maritale</a:t>
            </a:r>
            <a:endParaRPr sz="700" i="1">
              <a:solidFill>
                <a:srgbClr val="FFFFFF"/>
              </a:solidFill>
            </a:endParaRPr>
          </a:p>
        </p:txBody>
      </p:sp>
      <p:sp>
        <p:nvSpPr>
          <p:cNvPr id="123" name="Google Shape;123;p7"/>
          <p:cNvSpPr txBox="1"/>
          <p:nvPr/>
        </p:nvSpPr>
        <p:spPr>
          <a:xfrm>
            <a:off x="4261" y="3058500"/>
            <a:ext cx="1818600" cy="139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 i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Rapide résumé  de ce persona.</a:t>
            </a:r>
            <a:endParaRPr sz="700" i="1">
              <a:solidFill>
                <a:srgbClr val="FFFFFF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4" name="Google Shape;124;p7"/>
          <p:cNvSpPr txBox="1"/>
          <p:nvPr/>
        </p:nvSpPr>
        <p:spPr>
          <a:xfrm>
            <a:off x="-5375" y="4509150"/>
            <a:ext cx="1851000" cy="6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0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 i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Traits de personnalité prépondérants.</a:t>
            </a:r>
            <a:endParaRPr sz="700" i="1">
              <a:solidFill>
                <a:schemeClr val="lt1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FFFFFF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5" name="Google Shape;125;p7"/>
          <p:cNvSpPr txBox="1"/>
          <p:nvPr/>
        </p:nvSpPr>
        <p:spPr>
          <a:xfrm>
            <a:off x="-5400" y="5293425"/>
            <a:ext cx="1851000" cy="3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700" i="1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Formation/Parcours.</a:t>
            </a:r>
            <a:endParaRPr sz="700" i="1">
              <a:solidFill>
                <a:srgbClr val="FFFFFF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7355725" y="788344"/>
            <a:ext cx="12516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 dirty="0">
                <a:solidFill>
                  <a:srgbClr val="6AA84F"/>
                </a:solidFill>
                <a:highlight>
                  <a:srgbClr val="FFFFFF"/>
                </a:highlight>
                <a:latin typeface="Roboto Medium"/>
                <a:ea typeface="Roboto Medium"/>
                <a:cs typeface="Roboto Medium"/>
                <a:sym typeface="Roboto Medium"/>
              </a:rPr>
              <a:t>Stable</a:t>
            </a:r>
            <a:endParaRPr sz="900" dirty="0">
              <a:solidFill>
                <a:srgbClr val="6AA84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7375340" y="999150"/>
            <a:ext cx="1743600" cy="6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dirty="0">
                <a:solidFill>
                  <a:srgbClr val="666666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Apprécie la cohérence. Il s'applique à être sérieux et fiable. Il ne répond pas facilement à l’ambiguïté ou à une structure impersonnelle.</a:t>
            </a:r>
            <a:endParaRPr sz="700" dirty="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28" name="Google Shape;128;p7"/>
          <p:cNvSpPr txBox="1"/>
          <p:nvPr/>
        </p:nvSpPr>
        <p:spPr>
          <a:xfrm>
            <a:off x="1938676" y="2058425"/>
            <a:ext cx="2663100" cy="104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91425" bIns="9000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 Light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Objectif 1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Objectif 2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Objectif 3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9" name="Google Shape;129;p7"/>
          <p:cNvSpPr txBox="1"/>
          <p:nvPr/>
        </p:nvSpPr>
        <p:spPr>
          <a:xfrm>
            <a:off x="6467175" y="2189988"/>
            <a:ext cx="2566500" cy="8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91425" bIns="9000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Solution 1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Solution 2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Solution 3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938675" y="3394325"/>
            <a:ext cx="2685600" cy="9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91425" bIns="9000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Problématique 1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Problématique 2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Problématique 3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6467175" y="3753600"/>
            <a:ext cx="2663100" cy="856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91425" bIns="9000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Objection 1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Objection 2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Objection 3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p7"/>
          <p:cNvSpPr txBox="1"/>
          <p:nvPr/>
        </p:nvSpPr>
        <p:spPr>
          <a:xfrm>
            <a:off x="1938675" y="4765350"/>
            <a:ext cx="2753700" cy="7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91425" bIns="9000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Source 1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Source 2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Source 3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7"/>
          <p:cNvSpPr txBox="1"/>
          <p:nvPr/>
        </p:nvSpPr>
        <p:spPr>
          <a:xfrm>
            <a:off x="6467175" y="5138605"/>
            <a:ext cx="2753700" cy="4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91425" bIns="90000" anchor="t" anchorCtr="0">
            <a:noAutofit/>
          </a:bodyPr>
          <a:lstStyle/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Canal 1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Canal 2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80449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700"/>
              <a:buFont typeface="Roboto"/>
              <a:buChar char="●"/>
            </a:pPr>
            <a:r>
              <a:rPr lang="fr" sz="70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Canal 3</a:t>
            </a:r>
            <a:endParaRPr sz="70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7"/>
          <p:cNvSpPr txBox="1"/>
          <p:nvPr/>
        </p:nvSpPr>
        <p:spPr>
          <a:xfrm>
            <a:off x="4737224" y="2079776"/>
            <a:ext cx="1581051" cy="2268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91425" bIns="90000" anchor="ctr" anchorCtr="0">
            <a:noAutofit/>
          </a:bodyPr>
          <a:lstStyle/>
          <a:p>
            <a:pPr marR="0" lvl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fr" sz="700" i="1" dirty="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Exemple :</a:t>
            </a: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" sz="700" i="1" dirty="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Un problème existe</a:t>
            </a: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" sz="700" i="1" dirty="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Il n’est pas résolu</a:t>
            </a:r>
          </a:p>
          <a:p>
            <a:pPr marL="171450" marR="0" lvl="0" indent="-1714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" sz="700" i="1" dirty="0">
                <a:solidFill>
                  <a:srgbClr val="FFFFFF"/>
                </a:solidFill>
                <a:latin typeface="Roboto Light"/>
                <a:ea typeface="Roboto Light"/>
                <a:cs typeface="Roboto Light"/>
                <a:sym typeface="Roboto Light"/>
              </a:rPr>
              <a:t>Nous avons une solution</a:t>
            </a:r>
            <a:endParaRPr sz="700" i="1" dirty="0">
              <a:solidFill>
                <a:srgbClr val="FFFFFF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35" name="Google Shape;135;p7"/>
          <p:cNvSpPr/>
          <p:nvPr/>
        </p:nvSpPr>
        <p:spPr>
          <a:xfrm>
            <a:off x="2700250" y="926142"/>
            <a:ext cx="1022100" cy="107100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</a:t>
            </a:r>
            <a:endParaRPr/>
          </a:p>
        </p:txBody>
      </p:sp>
      <p:sp>
        <p:nvSpPr>
          <p:cNvPr id="136" name="Google Shape;136;p7"/>
          <p:cNvSpPr/>
          <p:nvPr/>
        </p:nvSpPr>
        <p:spPr>
          <a:xfrm>
            <a:off x="2700250" y="1128757"/>
            <a:ext cx="1513800" cy="107100"/>
          </a:xfrm>
          <a:prstGeom prst="rect">
            <a:avLst/>
          </a:prstGeom>
          <a:gradFill>
            <a:gsLst>
              <a:gs pos="0">
                <a:srgbClr val="00B0F0"/>
              </a:gs>
              <a:gs pos="99000">
                <a:srgbClr val="0070C0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7"/>
          <p:cNvSpPr/>
          <p:nvPr/>
        </p:nvSpPr>
        <p:spPr>
          <a:xfrm>
            <a:off x="2700250" y="1326642"/>
            <a:ext cx="1513800" cy="107100"/>
          </a:xfrm>
          <a:prstGeom prst="rect">
            <a:avLst/>
          </a:prstGeom>
          <a:gradFill>
            <a:gsLst>
              <a:gs pos="0">
                <a:srgbClr val="00B0F0"/>
              </a:gs>
              <a:gs pos="100000">
                <a:srgbClr val="0070C0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7"/>
          <p:cNvSpPr txBox="1"/>
          <p:nvPr/>
        </p:nvSpPr>
        <p:spPr>
          <a:xfrm>
            <a:off x="173201" y="2166900"/>
            <a:ext cx="1743600" cy="7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600" i="1">
                <a:solidFill>
                  <a:srgbClr val="282828"/>
                </a:solidFill>
                <a:latin typeface="Roboto Medium"/>
                <a:ea typeface="Roboto Medium"/>
                <a:cs typeface="Roboto Medium"/>
                <a:sym typeface="Roboto Medium"/>
              </a:rPr>
              <a:t>Citations fréquentes de ce persona</a:t>
            </a:r>
            <a:endParaRPr sz="600" i="1">
              <a:solidFill>
                <a:srgbClr val="282828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5545177" y="1150200"/>
            <a:ext cx="711300" cy="191700"/>
          </a:xfrm>
          <a:prstGeom prst="roundRect">
            <a:avLst>
              <a:gd name="adj" fmla="val 16667"/>
            </a:avLst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 dirty="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Keyword 2</a:t>
            </a:r>
            <a:endParaRPr sz="700" dirty="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4792225" y="1366500"/>
            <a:ext cx="1489800" cy="191700"/>
          </a:xfrm>
          <a:prstGeom prst="roundRect">
            <a:avLst>
              <a:gd name="adj" fmla="val 16667"/>
            </a:avLst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Keyword 3</a:t>
            </a:r>
            <a:endParaRPr sz="7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4758600" y="4702100"/>
            <a:ext cx="1054200" cy="191700"/>
          </a:xfrm>
          <a:prstGeom prst="roundRect">
            <a:avLst>
              <a:gd name="adj" fmla="val 16667"/>
            </a:avLst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Logo marque 1</a:t>
            </a:r>
            <a:endParaRPr sz="7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4758600" y="4946900"/>
            <a:ext cx="923100" cy="191700"/>
          </a:xfrm>
          <a:prstGeom prst="roundRect">
            <a:avLst>
              <a:gd name="adj" fmla="val 16667"/>
            </a:avLst>
          </a:prstGeom>
          <a:solidFill>
            <a:srgbClr val="99999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700">
                <a:solidFill>
                  <a:srgbClr val="FFFFFF"/>
                </a:solidFill>
                <a:latin typeface="Roboto Medium"/>
                <a:ea typeface="Roboto Medium"/>
                <a:cs typeface="Roboto Medium"/>
                <a:sym typeface="Roboto Medium"/>
              </a:rPr>
              <a:t>Logo marque 2</a:t>
            </a:r>
            <a:endParaRPr sz="700">
              <a:solidFill>
                <a:srgbClr val="FFFFF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31" name="Google Shape;118;p7">
            <a:extLst>
              <a:ext uri="{FF2B5EF4-FFF2-40B4-BE49-F238E27FC236}">
                <a16:creationId xmlns:a16="http://schemas.microsoft.com/office/drawing/2014/main" id="{6D9BBB0D-8712-2640-A143-0467A4C27B6F}"/>
              </a:ext>
            </a:extLst>
          </p:cNvPr>
          <p:cNvSpPr txBox="1"/>
          <p:nvPr/>
        </p:nvSpPr>
        <p:spPr>
          <a:xfrm>
            <a:off x="6346344" y="207906"/>
            <a:ext cx="2750200" cy="24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 dirty="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Préciser </a:t>
            </a:r>
            <a:r>
              <a:rPr lang="fr" sz="1100">
                <a:solidFill>
                  <a:schemeClr val="lt1"/>
                </a:solidFill>
                <a:latin typeface="Roboto Light"/>
                <a:ea typeface="Roboto Light"/>
                <a:cs typeface="Roboto Light"/>
                <a:sym typeface="Roboto Light"/>
              </a:rPr>
              <a:t>sa génération</a:t>
            </a:r>
            <a:endParaRPr sz="1100" dirty="0">
              <a:solidFill>
                <a:srgbClr val="FFFFFF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C684234-5A10-2640-A751-74BE100F2BE8}"/>
              </a:ext>
            </a:extLst>
          </p:cNvPr>
          <p:cNvSpPr txBox="1"/>
          <p:nvPr/>
        </p:nvSpPr>
        <p:spPr>
          <a:xfrm>
            <a:off x="4737225" y="5194649"/>
            <a:ext cx="1609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/>
              <a:t>Mettez ici les logos de ses marques préférées en général, pas celles liées à votre activité.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80D9FD5-630B-F840-9C63-D25B99A9F15D}"/>
              </a:ext>
            </a:extLst>
          </p:cNvPr>
          <p:cNvSpPr txBox="1"/>
          <p:nvPr/>
        </p:nvSpPr>
        <p:spPr>
          <a:xfrm>
            <a:off x="2815840" y="4851900"/>
            <a:ext cx="1609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/>
              <a:t>Précisez comment ce persona se tient au courant de l’’actualité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13CFBA1-8EA3-6745-A6B3-5E3CB5876B9F}"/>
              </a:ext>
            </a:extLst>
          </p:cNvPr>
          <p:cNvSpPr txBox="1"/>
          <p:nvPr/>
        </p:nvSpPr>
        <p:spPr>
          <a:xfrm>
            <a:off x="7159240" y="5115669"/>
            <a:ext cx="16091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/>
              <a:t>Précisez comment ce persona se tient communique (réseaux sociaux (lesquels ?) email, tel, etc…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2D0B4D3C-CE87-7949-B7CD-909F701003A3}"/>
              </a:ext>
            </a:extLst>
          </p:cNvPr>
          <p:cNvSpPr txBox="1"/>
          <p:nvPr/>
        </p:nvSpPr>
        <p:spPr>
          <a:xfrm>
            <a:off x="7308709" y="3840784"/>
            <a:ext cx="16091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i="1" dirty="0"/>
              <a:t>Précisez quels sont les freins possibles qui empêcheraient ce persona à acheter </a:t>
            </a:r>
            <a:r>
              <a:rPr lang="fr-FR" sz="800" i="1"/>
              <a:t>chez vous</a:t>
            </a:r>
            <a:endParaRPr lang="fr-FR" sz="8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"/>
          <p:cNvSpPr txBox="1"/>
          <p:nvPr/>
        </p:nvSpPr>
        <p:spPr>
          <a:xfrm>
            <a:off x="270703" y="482696"/>
            <a:ext cx="1054200" cy="2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b="1">
                <a:solidFill>
                  <a:srgbClr val="282828"/>
                </a:solidFill>
                <a:latin typeface="Roboto"/>
                <a:ea typeface="Roboto"/>
                <a:cs typeface="Roboto"/>
                <a:sym typeface="Roboto"/>
              </a:rPr>
              <a:t>Profil DISC</a:t>
            </a:r>
            <a:endParaRPr>
              <a:solidFill>
                <a:srgbClr val="282828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179" name="Google Shape;179;p9"/>
          <p:cNvCxnSpPr/>
          <p:nvPr/>
        </p:nvCxnSpPr>
        <p:spPr>
          <a:xfrm>
            <a:off x="266425" y="545440"/>
            <a:ext cx="0" cy="171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0" name="Google Shape;180;p9"/>
          <p:cNvSpPr txBox="1"/>
          <p:nvPr/>
        </p:nvSpPr>
        <p:spPr>
          <a:xfrm>
            <a:off x="1967101" y="979275"/>
            <a:ext cx="12516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F0000"/>
                </a:solidFill>
                <a:highlight>
                  <a:srgbClr val="FFFFFF"/>
                </a:highlight>
                <a:latin typeface="Roboto Medium"/>
                <a:ea typeface="Roboto Medium"/>
                <a:cs typeface="Roboto Medium"/>
                <a:sym typeface="Roboto Medium"/>
              </a:rPr>
              <a:t>Dominant</a:t>
            </a:r>
            <a:endParaRPr sz="1100">
              <a:solidFill>
                <a:srgbClr val="FF0000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81" name="Google Shape;181;p9"/>
          <p:cNvSpPr txBox="1"/>
          <p:nvPr/>
        </p:nvSpPr>
        <p:spPr>
          <a:xfrm>
            <a:off x="1975200" y="1224125"/>
            <a:ext cx="2009400" cy="6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rgbClr val="666666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Bourré d’énergie, centré sur l’action. D’un naturel plutôt positif et factuel, parfois agressif, tenace et sait se concentrer sur les résultats.</a:t>
            </a:r>
            <a:endParaRPr sz="9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2" name="Google Shape;182;p9"/>
          <p:cNvSpPr txBox="1"/>
          <p:nvPr/>
        </p:nvSpPr>
        <p:spPr>
          <a:xfrm>
            <a:off x="2165003" y="1963121"/>
            <a:ext cx="1890600" cy="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18000" rIns="18000" bIns="0" anchor="t" anchorCtr="0">
            <a:noAutofit/>
          </a:bodyPr>
          <a:lstStyle/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A une vision macro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Est (trop) franc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Accepte les challenges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Va droit au but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Parle fort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N’a pas peur de se tromper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3" name="Google Shape;183;p9"/>
          <p:cNvSpPr txBox="1"/>
          <p:nvPr/>
        </p:nvSpPr>
        <p:spPr>
          <a:xfrm>
            <a:off x="5941526" y="979275"/>
            <a:ext cx="12516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6AA84F"/>
                </a:solidFill>
                <a:highlight>
                  <a:srgbClr val="FFFFFF"/>
                </a:highlight>
                <a:latin typeface="Roboto Medium"/>
                <a:ea typeface="Roboto Medium"/>
                <a:cs typeface="Roboto Medium"/>
                <a:sym typeface="Roboto Medium"/>
              </a:rPr>
              <a:t>Stable</a:t>
            </a:r>
            <a:endParaRPr sz="1100">
              <a:solidFill>
                <a:srgbClr val="6AA84F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84" name="Google Shape;184;p9"/>
          <p:cNvSpPr txBox="1"/>
          <p:nvPr/>
        </p:nvSpPr>
        <p:spPr>
          <a:xfrm>
            <a:off x="5949631" y="1224125"/>
            <a:ext cx="2009400" cy="8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rgbClr val="666666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Apprécie la cohérence. Il s'applique à être sérieux et fiable. Il ne répond pas facilement à l’ambiguïté ou à une structure impersonnelle.</a:t>
            </a:r>
            <a:endParaRPr sz="9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5" name="Google Shape;185;p9"/>
          <p:cNvSpPr txBox="1"/>
          <p:nvPr/>
        </p:nvSpPr>
        <p:spPr>
          <a:xfrm>
            <a:off x="6139428" y="1963121"/>
            <a:ext cx="1890600" cy="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18000" rIns="18000" bIns="0" anchor="t" anchorCtr="0">
            <a:noAutofit/>
          </a:bodyPr>
          <a:lstStyle/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A une vision macro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Est (trop) franc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Accepte les challenges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Va droit au but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Parle fort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N’a pas peur de se tromper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6" name="Google Shape;186;p9"/>
          <p:cNvSpPr txBox="1"/>
          <p:nvPr/>
        </p:nvSpPr>
        <p:spPr>
          <a:xfrm>
            <a:off x="1967101" y="3439400"/>
            <a:ext cx="12516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F1C232"/>
                </a:solidFill>
                <a:highlight>
                  <a:srgbClr val="FFFFFF"/>
                </a:highlight>
                <a:latin typeface="Roboto Medium"/>
                <a:ea typeface="Roboto Medium"/>
                <a:cs typeface="Roboto Medium"/>
                <a:sym typeface="Roboto Medium"/>
              </a:rPr>
              <a:t>Influent</a:t>
            </a:r>
            <a:endParaRPr sz="1100">
              <a:solidFill>
                <a:srgbClr val="F1C232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87" name="Google Shape;187;p9"/>
          <p:cNvSpPr txBox="1"/>
          <p:nvPr/>
        </p:nvSpPr>
        <p:spPr>
          <a:xfrm>
            <a:off x="1975206" y="3684250"/>
            <a:ext cx="2009400" cy="8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rgbClr val="666666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Soucieux d’avoir de bonnes relations personnelles. Généralement extraverti. Rayonnant et amical, il aborde les autres de façon convaincante et démocratique.</a:t>
            </a:r>
            <a:endParaRPr sz="9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8" name="Google Shape;188;p9"/>
          <p:cNvSpPr txBox="1"/>
          <p:nvPr/>
        </p:nvSpPr>
        <p:spPr>
          <a:xfrm>
            <a:off x="2165003" y="4601207"/>
            <a:ext cx="1890600" cy="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18000" rIns="18000" bIns="0" anchor="t" anchorCtr="0">
            <a:noAutofit/>
          </a:bodyPr>
          <a:lstStyle/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Enthousiaste et optimiste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Aime collaborer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Ne supporte pas d’être ignoré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Délègue (beaucoup)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A du mal à finir les tâches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Fashion victim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89" name="Google Shape;189;p9"/>
          <p:cNvSpPr txBox="1"/>
          <p:nvPr/>
        </p:nvSpPr>
        <p:spPr>
          <a:xfrm>
            <a:off x="5941526" y="3439400"/>
            <a:ext cx="1251600" cy="19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3C78D8"/>
                </a:solidFill>
                <a:highlight>
                  <a:srgbClr val="FFFFFF"/>
                </a:highlight>
                <a:latin typeface="Roboto Medium"/>
                <a:ea typeface="Roboto Medium"/>
                <a:cs typeface="Roboto Medium"/>
                <a:sym typeface="Roboto Medium"/>
              </a:rPr>
              <a:t>Consciencieux</a:t>
            </a:r>
            <a:endParaRPr sz="1100">
              <a:solidFill>
                <a:srgbClr val="3C78D8"/>
              </a:solidFill>
              <a:latin typeface="Roboto Medium"/>
              <a:ea typeface="Roboto Medium"/>
              <a:cs typeface="Roboto Medium"/>
              <a:sym typeface="Roboto Medium"/>
            </a:endParaRPr>
          </a:p>
        </p:txBody>
      </p:sp>
      <p:sp>
        <p:nvSpPr>
          <p:cNvPr id="190" name="Google Shape;190;p9"/>
          <p:cNvSpPr txBox="1"/>
          <p:nvPr/>
        </p:nvSpPr>
        <p:spPr>
          <a:xfrm>
            <a:off x="5949625" y="3684250"/>
            <a:ext cx="2009400" cy="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900">
                <a:solidFill>
                  <a:srgbClr val="666666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Aime réfléchir avant d’agir. Il peut être perçu comme indifférent. Il manifeste un fort désir de comprendre ce qui l'entoure. Préfère communiquer par écrit.</a:t>
            </a:r>
            <a:endParaRPr sz="9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91" name="Google Shape;191;p9"/>
          <p:cNvSpPr txBox="1"/>
          <p:nvPr/>
        </p:nvSpPr>
        <p:spPr>
          <a:xfrm>
            <a:off x="6139428" y="4574279"/>
            <a:ext cx="1890600" cy="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18000" rIns="18000" bIns="0" anchor="t" anchorCtr="0">
            <a:noAutofit/>
          </a:bodyPr>
          <a:lstStyle/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A besoin d’indépendance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Est objectif/réfléchi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Aime les détails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A peur de se tromper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28799" marR="0" lvl="0" indent="-101199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800"/>
              <a:buFont typeface="Roboto Light"/>
              <a:buChar char="●"/>
            </a:pPr>
            <a:r>
              <a:rPr lang="fr" sz="8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A du mal à prendre des décisions sans avoir toutes les infos</a:t>
            </a:r>
            <a:endParaRPr sz="8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Ble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435</Words>
  <Application>Microsoft Macintosh PowerPoint</Application>
  <PresentationFormat>Affichage à l'écran (16:10)</PresentationFormat>
  <Paragraphs>87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0" baseType="lpstr">
      <vt:lpstr>Open Sans</vt:lpstr>
      <vt:lpstr>Roboto Light</vt:lpstr>
      <vt:lpstr>Arial</vt:lpstr>
      <vt:lpstr>Open Sans Light</vt:lpstr>
      <vt:lpstr>Roboto Condensed</vt:lpstr>
      <vt:lpstr>Roboto</vt:lpstr>
      <vt:lpstr>Roboto Medium</vt:lpstr>
      <vt:lpstr>Simple Light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ADAM DE VILLIERS Henri</cp:lastModifiedBy>
  <cp:revision>7</cp:revision>
  <dcterms:modified xsi:type="dcterms:W3CDTF">2022-04-06T10:47:23Z</dcterms:modified>
</cp:coreProperties>
</file>