
<file path=[Content_Types].xml><?xml version="1.0" encoding="utf-8"?>
<Types xmlns="http://schemas.openxmlformats.org/package/2006/content-types">
  <Default Extension="xml" ContentType="application/xml"/>
  <Default Extension="jpeg" ContentType="image/jpeg"/>
  <Default Extension="tiff" ContentType="image/tiff"/>
  <Default Extension="mp4" ContentType="video/mp4"/>
  <Default Extension="rels" ContentType="application/vnd.openxmlformats-package.relationships+xml"/>
  <Default Extension="wdp" ContentType="image/vnd.ms-photo"/>
  <Default Extension="glb" ContentType="model/gltf.binary"/>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50" r:id="rId1"/>
  </p:sldMasterIdLst>
  <p:notesMasterIdLst>
    <p:notesMasterId r:id="rId12"/>
  </p:notesMasterIdLst>
  <p:sldIdLst>
    <p:sldId id="292" r:id="rId2"/>
    <p:sldId id="291" r:id="rId3"/>
    <p:sldId id="293" r:id="rId4"/>
    <p:sldId id="259" r:id="rId5"/>
    <p:sldId id="294" r:id="rId6"/>
    <p:sldId id="286" r:id="rId7"/>
    <p:sldId id="295" r:id="rId8"/>
    <p:sldId id="280" r:id="rId9"/>
    <p:sldId id="296" r:id="rId10"/>
    <p:sldId id="284" r:id="rId11"/>
  </p:sldIdLst>
  <p:sldSz cx="12192000" cy="6858000"/>
  <p:notesSz cx="6858000" cy="16478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1C0657-EC4C-2070-C51F-50A1485E4A0C}" v="9" dt="2019-11-22T13:47:01.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85"/>
    <p:restoredTop sz="91385"/>
  </p:normalViewPr>
  <p:slideViewPr>
    <p:cSldViewPr snapToGrid="0">
      <p:cViewPr>
        <p:scale>
          <a:sx n="93" d="100"/>
          <a:sy n="93" d="100"/>
        </p:scale>
        <p:origin x="1320" y="1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25" Type="http://schemas.microsoft.com/office/2015/10/relationships/revisionInfo" Target="revisionInfo.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959AC7-6227-480F-A6B6-69C7809C09ED}" type="datetimeFigureOut">
              <a:rPr lang="fr-FR"/>
              <a:t>04/02/2020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53E1A-54BF-42EE-9417-06A04C663E97}" type="slidenum">
              <a:rPr lang="fr-FR"/>
              <a:t>‹#›</a:t>
            </a:fld>
            <a:endParaRPr lang="fr-FR"/>
          </a:p>
        </p:txBody>
      </p:sp>
    </p:spTree>
    <p:extLst>
      <p:ext uri="{BB962C8B-B14F-4D97-AF65-F5344CB8AC3E}">
        <p14:creationId xmlns:p14="http://schemas.microsoft.com/office/powerpoint/2010/main" val="2304708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s://help.one.com/hc/fr/articles/115005594085-Qu-est-ce-que-le-SEO-Search-Engine-Optimization-"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webfx.com/blog/internet/seo-ranking-factors/" TargetMode="External"/><Relationship Id="rId4" Type="http://schemas.openxmlformats.org/officeDocument/2006/relationships/hyperlink" Target="https://www.roche.fr/" TargetMode="External"/><Relationship Id="rId5" Type="http://schemas.openxmlformats.org/officeDocument/2006/relationships/hyperlink" Target="https://www.uptrends.fr/outils-gratuits/speed-test-site-web"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BB53E1A-54BF-42EE-9417-06A04C663E97}" type="slidenum">
              <a:rPr lang="fr-FR" smtClean="0"/>
              <a:t>2</a:t>
            </a:fld>
            <a:endParaRPr lang="fr-FR"/>
          </a:p>
        </p:txBody>
      </p:sp>
    </p:spTree>
    <p:extLst>
      <p:ext uri="{BB962C8B-B14F-4D97-AF65-F5344CB8AC3E}">
        <p14:creationId xmlns:p14="http://schemas.microsoft.com/office/powerpoint/2010/main" val="1325131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BB53E1A-54BF-42EE-9417-06A04C663E97}" type="slidenum">
              <a:rPr lang="fr-FR" smtClean="0"/>
              <a:t>4</a:t>
            </a:fld>
            <a:endParaRPr lang="fr-FR"/>
          </a:p>
        </p:txBody>
      </p:sp>
    </p:spTree>
    <p:extLst>
      <p:ext uri="{BB962C8B-B14F-4D97-AF65-F5344CB8AC3E}">
        <p14:creationId xmlns:p14="http://schemas.microsoft.com/office/powerpoint/2010/main" val="9718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hlinkClick r:id="rId3"/>
              </a:rPr>
              <a:t>https://help.one.com/hc/fr/articles/115005594085-Qu-est-ce-que-le-SEO-Search-Engine-Optimization-</a:t>
            </a:r>
            <a:endParaRPr lang="fr-FR" dirty="0"/>
          </a:p>
          <a:p>
            <a:r>
              <a:rPr lang="en-US" dirty="0"/>
              <a:t>Le consultant SEO a </a:t>
            </a:r>
            <a:r>
              <a:rPr lang="en-US" dirty="0" err="1"/>
              <a:t>aujourd'hui</a:t>
            </a:r>
            <a:r>
              <a:rPr lang="en-US" dirty="0"/>
              <a:t> beaucoup de choses </a:t>
            </a:r>
            <a:r>
              <a:rPr lang="en-US" dirty="0" err="1"/>
              <a:t>à</a:t>
            </a:r>
            <a:r>
              <a:rPr lang="en-US" dirty="0"/>
              <a:t> </a:t>
            </a:r>
            <a:r>
              <a:rPr lang="en-US" dirty="0" err="1"/>
              <a:t>penser</a:t>
            </a:r>
            <a:r>
              <a:rPr lang="en-US" dirty="0"/>
              <a:t> </a:t>
            </a:r>
            <a:r>
              <a:rPr lang="en-US" dirty="0" err="1"/>
              <a:t>lorsqu'il</a:t>
            </a:r>
            <a:r>
              <a:rPr lang="en-US" dirty="0"/>
              <a:t> </a:t>
            </a:r>
            <a:r>
              <a:rPr lang="en-US" dirty="0" err="1"/>
              <a:t>utilise</a:t>
            </a:r>
            <a:r>
              <a:rPr lang="en-US" dirty="0"/>
              <a:t> le SEO pour son site. Un site </a:t>
            </a:r>
            <a:r>
              <a:rPr lang="en-US" dirty="0" err="1"/>
              <a:t>bien</a:t>
            </a:r>
            <a:r>
              <a:rPr lang="en-US" dirty="0"/>
              <a:t> </a:t>
            </a:r>
            <a:r>
              <a:rPr lang="en-US" dirty="0" err="1"/>
              <a:t>référencé</a:t>
            </a:r>
            <a:r>
              <a:rPr lang="en-US" dirty="0"/>
              <a:t> </a:t>
            </a:r>
            <a:r>
              <a:rPr lang="en-US" dirty="0" err="1"/>
              <a:t>dépend</a:t>
            </a:r>
            <a:r>
              <a:rPr lang="en-US" dirty="0"/>
              <a:t> de </a:t>
            </a:r>
            <a:r>
              <a:rPr lang="en-US" dirty="0" err="1"/>
              <a:t>nombreux</a:t>
            </a:r>
            <a:r>
              <a:rPr lang="en-US" dirty="0"/>
              <a:t> </a:t>
            </a:r>
            <a:r>
              <a:rPr lang="en-US" dirty="0" err="1"/>
              <a:t>critères</a:t>
            </a:r>
            <a:r>
              <a:rPr lang="en-US" dirty="0"/>
              <a:t> </a:t>
            </a:r>
            <a:r>
              <a:rPr lang="en-US" dirty="0" err="1"/>
              <a:t>que</a:t>
            </a:r>
            <a:r>
              <a:rPr lang="en-US" dirty="0"/>
              <a:t> nous </a:t>
            </a:r>
            <a:r>
              <a:rPr lang="en-US" dirty="0" err="1"/>
              <a:t>allons</a:t>
            </a:r>
            <a:r>
              <a:rPr lang="en-US" dirty="0"/>
              <a:t> </a:t>
            </a:r>
            <a:r>
              <a:rPr lang="en-US" dirty="0" err="1"/>
              <a:t>découvrir</a:t>
            </a:r>
            <a:r>
              <a:rPr lang="en-US" dirty="0"/>
              <a:t> par la suite. </a:t>
            </a:r>
            <a:endParaRPr lang="fr-FR" dirty="0"/>
          </a:p>
        </p:txBody>
      </p:sp>
      <p:sp>
        <p:nvSpPr>
          <p:cNvPr id="4" name="Espace réservé du numéro de diapositive 3"/>
          <p:cNvSpPr>
            <a:spLocks noGrp="1"/>
          </p:cNvSpPr>
          <p:nvPr>
            <p:ph type="sldNum" sz="quarter" idx="5"/>
          </p:nvPr>
        </p:nvSpPr>
        <p:spPr/>
        <p:txBody>
          <a:bodyPr/>
          <a:lstStyle/>
          <a:p>
            <a:fld id="{2BB53E1A-54BF-42EE-9417-06A04C663E97}" type="slidenum">
              <a:rPr lang="fr-FR" smtClean="0"/>
              <a:t>6</a:t>
            </a:fld>
            <a:endParaRPr lang="fr-FR"/>
          </a:p>
        </p:txBody>
      </p:sp>
    </p:spTree>
    <p:extLst>
      <p:ext uri="{BB962C8B-B14F-4D97-AF65-F5344CB8AC3E}">
        <p14:creationId xmlns:p14="http://schemas.microsoft.com/office/powerpoint/2010/main" val="3662706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Le </a:t>
            </a:r>
            <a:r>
              <a:rPr lang="en-US" dirty="0" err="1"/>
              <a:t>référencement</a:t>
            </a:r>
            <a:r>
              <a:rPr lang="en-US" dirty="0"/>
              <a:t> naturel </a:t>
            </a:r>
            <a:r>
              <a:rPr lang="en-US" dirty="0" err="1"/>
              <a:t>vous</a:t>
            </a:r>
            <a:r>
              <a:rPr lang="en-US" dirty="0"/>
              <a:t> </a:t>
            </a:r>
            <a:r>
              <a:rPr lang="en-US" dirty="0" err="1"/>
              <a:t>permet</a:t>
            </a:r>
            <a:r>
              <a:rPr lang="en-US" dirty="0"/>
              <a:t> de </a:t>
            </a:r>
            <a:r>
              <a:rPr lang="en-US" dirty="0" err="1"/>
              <a:t>positionner</a:t>
            </a:r>
            <a:r>
              <a:rPr lang="en-US" dirty="0"/>
              <a:t> </a:t>
            </a:r>
            <a:r>
              <a:rPr lang="en-US" dirty="0" err="1"/>
              <a:t>convenablement</a:t>
            </a:r>
            <a:r>
              <a:rPr lang="en-US" dirty="0"/>
              <a:t> </a:t>
            </a:r>
            <a:r>
              <a:rPr lang="en-US" dirty="0" err="1"/>
              <a:t>vos</a:t>
            </a:r>
            <a:r>
              <a:rPr lang="en-US" dirty="0"/>
              <a:t> pages </a:t>
            </a:r>
            <a:r>
              <a:rPr lang="en-US" dirty="0" err="1"/>
              <a:t>sur</a:t>
            </a:r>
            <a:r>
              <a:rPr lang="en-US" dirty="0"/>
              <a:t> </a:t>
            </a:r>
            <a:r>
              <a:rPr lang="en-US" dirty="0" err="1"/>
              <a:t>plusieurs</a:t>
            </a:r>
            <a:r>
              <a:rPr lang="en-US" dirty="0"/>
              <a:t> mots </a:t>
            </a:r>
            <a:r>
              <a:rPr lang="en-US" dirty="0" err="1"/>
              <a:t>ou</a:t>
            </a:r>
            <a:r>
              <a:rPr lang="en-US" dirty="0"/>
              <a:t> expressions </a:t>
            </a:r>
            <a:r>
              <a:rPr lang="en-US" dirty="0" err="1"/>
              <a:t>clés</a:t>
            </a:r>
            <a:r>
              <a:rPr lang="en-US" dirty="0"/>
              <a:t> </a:t>
            </a:r>
            <a:r>
              <a:rPr lang="en-US" dirty="0" err="1"/>
              <a:t>porteurs</a:t>
            </a:r>
            <a:r>
              <a:rPr lang="en-US" dirty="0"/>
              <a:t> de </a:t>
            </a:r>
            <a:r>
              <a:rPr lang="en-US" dirty="0" err="1"/>
              <a:t>trafic</a:t>
            </a:r>
            <a:r>
              <a:rPr lang="en-US" dirty="0"/>
              <a:t> </a:t>
            </a:r>
            <a:r>
              <a:rPr lang="en-US" dirty="0" err="1"/>
              <a:t>ciblé</a:t>
            </a:r>
            <a:r>
              <a:rPr lang="en-US" dirty="0"/>
              <a:t>, </a:t>
            </a:r>
            <a:r>
              <a:rPr lang="en-US" dirty="0" err="1"/>
              <a:t>c’est</a:t>
            </a:r>
            <a:r>
              <a:rPr lang="en-US" dirty="0"/>
              <a:t>-</a:t>
            </a:r>
            <a:r>
              <a:rPr lang="en-US" dirty="0" err="1"/>
              <a:t>à</a:t>
            </a:r>
            <a:r>
              <a:rPr lang="en-US" dirty="0"/>
              <a:t>-dire en rapport avec </a:t>
            </a:r>
            <a:r>
              <a:rPr lang="en-US" dirty="0" err="1"/>
              <a:t>votre</a:t>
            </a:r>
            <a:r>
              <a:rPr lang="en-US" dirty="0"/>
              <a:t> </a:t>
            </a:r>
            <a:r>
              <a:rPr lang="en-US" dirty="0" err="1"/>
              <a:t>activité</a:t>
            </a:r>
            <a:r>
              <a:rPr lang="en-US" dirty="0"/>
              <a:t> et </a:t>
            </a:r>
            <a:r>
              <a:rPr lang="en-US" dirty="0" err="1"/>
              <a:t>ce</a:t>
            </a:r>
            <a:r>
              <a:rPr lang="en-US" dirty="0"/>
              <a:t> </a:t>
            </a:r>
            <a:r>
              <a:rPr lang="en-US" dirty="0" err="1"/>
              <a:t>que</a:t>
            </a:r>
            <a:r>
              <a:rPr lang="en-US" dirty="0"/>
              <a:t> </a:t>
            </a:r>
            <a:r>
              <a:rPr lang="en-US" dirty="0" err="1"/>
              <a:t>vous</a:t>
            </a:r>
            <a:r>
              <a:rPr lang="en-US" dirty="0"/>
              <a:t> </a:t>
            </a:r>
            <a:r>
              <a:rPr lang="en-US" dirty="0" err="1"/>
              <a:t>proposez</a:t>
            </a:r>
            <a:r>
              <a:rPr lang="en-US" dirty="0"/>
              <a:t>. Les </a:t>
            </a:r>
            <a:r>
              <a:rPr lang="en-US" dirty="0" err="1"/>
              <a:t>internautes</a:t>
            </a:r>
            <a:r>
              <a:rPr lang="en-US" dirty="0"/>
              <a:t> </a:t>
            </a:r>
            <a:r>
              <a:rPr lang="en-US" dirty="0" err="1"/>
              <a:t>accèdent</a:t>
            </a:r>
            <a:r>
              <a:rPr lang="en-US" dirty="0"/>
              <a:t> </a:t>
            </a:r>
            <a:r>
              <a:rPr lang="en-US" dirty="0" err="1"/>
              <a:t>ainsi</a:t>
            </a:r>
            <a:r>
              <a:rPr lang="en-US" dirty="0"/>
              <a:t> </a:t>
            </a:r>
            <a:r>
              <a:rPr lang="en-US" dirty="0" err="1"/>
              <a:t>à</a:t>
            </a:r>
            <a:r>
              <a:rPr lang="en-US" dirty="0"/>
              <a:t> </a:t>
            </a:r>
            <a:r>
              <a:rPr lang="en-US" dirty="0" err="1"/>
              <a:t>votre</a:t>
            </a:r>
            <a:r>
              <a:rPr lang="en-US" dirty="0"/>
              <a:t> site via des </a:t>
            </a:r>
            <a:r>
              <a:rPr lang="en-US" dirty="0" err="1"/>
              <a:t>requêtes</a:t>
            </a:r>
            <a:r>
              <a:rPr lang="en-US" dirty="0"/>
              <a:t> </a:t>
            </a:r>
            <a:r>
              <a:rPr lang="en-US" dirty="0" err="1"/>
              <a:t>ciblées</a:t>
            </a:r>
            <a:r>
              <a:rPr lang="en-US" dirty="0"/>
              <a:t> qui les </a:t>
            </a:r>
            <a:r>
              <a:rPr lang="en-US" dirty="0" err="1"/>
              <a:t>dirigent</a:t>
            </a:r>
            <a:r>
              <a:rPr lang="en-US" dirty="0"/>
              <a:t> </a:t>
            </a:r>
            <a:r>
              <a:rPr lang="en-US" dirty="0" err="1"/>
              <a:t>vers</a:t>
            </a:r>
            <a:r>
              <a:rPr lang="en-US" dirty="0"/>
              <a:t> le </a:t>
            </a:r>
            <a:r>
              <a:rPr lang="en-US" dirty="0" err="1"/>
              <a:t>contenu</a:t>
            </a:r>
            <a:r>
              <a:rPr lang="en-US" dirty="0"/>
              <a:t> </a:t>
            </a:r>
            <a:r>
              <a:rPr lang="en-US" dirty="0" err="1"/>
              <a:t>qu’ils</a:t>
            </a:r>
            <a:r>
              <a:rPr lang="en-US" dirty="0"/>
              <a:t> </a:t>
            </a:r>
            <a:r>
              <a:rPr lang="en-US" dirty="0" err="1"/>
              <a:t>désirent</a:t>
            </a:r>
            <a:r>
              <a:rPr lang="en-US" dirty="0"/>
              <a:t>. </a:t>
            </a:r>
            <a:r>
              <a:rPr lang="en-US" dirty="0" err="1"/>
              <a:t>Cela</a:t>
            </a:r>
            <a:r>
              <a:rPr lang="en-US" dirty="0"/>
              <a:t> </a:t>
            </a:r>
            <a:r>
              <a:rPr lang="en-US" dirty="0" err="1"/>
              <a:t>augmente</a:t>
            </a:r>
            <a:r>
              <a:rPr lang="en-US" dirty="0"/>
              <a:t> par la suite (de par </a:t>
            </a:r>
            <a:r>
              <a:rPr lang="en-US" dirty="0" err="1"/>
              <a:t>leur</a:t>
            </a:r>
            <a:r>
              <a:rPr lang="en-US" dirty="0"/>
              <a:t> satisfaction) </a:t>
            </a:r>
            <a:r>
              <a:rPr lang="en-US" dirty="0" err="1"/>
              <a:t>vos</a:t>
            </a:r>
            <a:r>
              <a:rPr lang="en-US" dirty="0"/>
              <a:t> </a:t>
            </a:r>
            <a:r>
              <a:rPr lang="en-US" dirty="0" err="1"/>
              <a:t>visites</a:t>
            </a:r>
            <a:r>
              <a:rPr lang="en-US" dirty="0"/>
              <a:t>, </a:t>
            </a:r>
            <a:r>
              <a:rPr lang="en-US" dirty="0" err="1"/>
              <a:t>ventes</a:t>
            </a:r>
            <a:r>
              <a:rPr lang="en-US" dirty="0"/>
              <a:t>, etc.</a:t>
            </a:r>
            <a:endParaRPr lang="fr-FR" dirty="0"/>
          </a:p>
          <a:p>
            <a:r>
              <a:rPr lang="en-US" dirty="0"/>
              <a:t>Par </a:t>
            </a:r>
            <a:r>
              <a:rPr lang="en-US" dirty="0" err="1"/>
              <a:t>ailleurs</a:t>
            </a:r>
            <a:r>
              <a:rPr lang="en-US" dirty="0"/>
              <a:t>, </a:t>
            </a:r>
            <a:r>
              <a:rPr lang="en-US" dirty="0" err="1"/>
              <a:t>il</a:t>
            </a:r>
            <a:r>
              <a:rPr lang="en-US" dirty="0"/>
              <a:t> </a:t>
            </a:r>
            <a:r>
              <a:rPr lang="en-US" dirty="0" err="1"/>
              <a:t>est</a:t>
            </a:r>
            <a:r>
              <a:rPr lang="en-US" dirty="0"/>
              <a:t> </a:t>
            </a:r>
            <a:r>
              <a:rPr lang="en-US" dirty="0" err="1"/>
              <a:t>à</a:t>
            </a:r>
            <a:r>
              <a:rPr lang="en-US" dirty="0"/>
              <a:t> </a:t>
            </a:r>
            <a:r>
              <a:rPr lang="en-US" dirty="0" err="1"/>
              <a:t>noter</a:t>
            </a:r>
            <a:r>
              <a:rPr lang="en-US" dirty="0"/>
              <a:t> </a:t>
            </a:r>
            <a:r>
              <a:rPr lang="en-US" dirty="0" err="1"/>
              <a:t>qu’aujourd’hui</a:t>
            </a:r>
            <a:r>
              <a:rPr lang="en-US" dirty="0"/>
              <a:t> le </a:t>
            </a:r>
            <a:r>
              <a:rPr lang="en-US" dirty="0" err="1"/>
              <a:t>positionnement</a:t>
            </a:r>
            <a:r>
              <a:rPr lang="en-US" dirty="0"/>
              <a:t> </a:t>
            </a:r>
            <a:r>
              <a:rPr lang="en-US" dirty="0" err="1"/>
              <a:t>n’est</a:t>
            </a:r>
            <a:r>
              <a:rPr lang="en-US" dirty="0"/>
              <a:t> pas le </a:t>
            </a:r>
            <a:r>
              <a:rPr lang="en-US" dirty="0" err="1"/>
              <a:t>seul</a:t>
            </a:r>
            <a:r>
              <a:rPr lang="en-US" dirty="0"/>
              <a:t> </a:t>
            </a:r>
            <a:r>
              <a:rPr lang="en-US" dirty="0" err="1"/>
              <a:t>critère</a:t>
            </a:r>
            <a:r>
              <a:rPr lang="en-US" dirty="0"/>
              <a:t> important </a:t>
            </a:r>
            <a:r>
              <a:rPr lang="en-US" dirty="0" err="1"/>
              <a:t>à</a:t>
            </a:r>
            <a:r>
              <a:rPr lang="en-US" dirty="0"/>
              <a:t> observer en SEO. En </a:t>
            </a:r>
            <a:r>
              <a:rPr lang="en-US" dirty="0" err="1"/>
              <a:t>effet</a:t>
            </a:r>
            <a:r>
              <a:rPr lang="en-US" dirty="0"/>
              <a:t>, </a:t>
            </a:r>
            <a:r>
              <a:rPr lang="en-US" dirty="0" err="1"/>
              <a:t>comme</a:t>
            </a:r>
            <a:r>
              <a:rPr lang="en-US" dirty="0"/>
              <a:t> nous </a:t>
            </a:r>
            <a:r>
              <a:rPr lang="en-US" dirty="0" err="1"/>
              <a:t>l’avons</a:t>
            </a:r>
            <a:r>
              <a:rPr lang="en-US" dirty="0"/>
              <a:t> vu au-</a:t>
            </a:r>
            <a:r>
              <a:rPr lang="en-US" dirty="0" err="1"/>
              <a:t>dessus</a:t>
            </a:r>
            <a:r>
              <a:rPr lang="en-US" dirty="0"/>
              <a:t>, </a:t>
            </a:r>
            <a:r>
              <a:rPr lang="en-US" dirty="0" err="1"/>
              <a:t>une</a:t>
            </a:r>
            <a:r>
              <a:rPr lang="en-US" dirty="0"/>
              <a:t> </a:t>
            </a:r>
            <a:r>
              <a:rPr lang="en-US" dirty="0" err="1"/>
              <a:t>stratégie</a:t>
            </a:r>
            <a:r>
              <a:rPr lang="en-US" dirty="0"/>
              <a:t> SEO </a:t>
            </a:r>
            <a:r>
              <a:rPr lang="en-US" dirty="0" err="1"/>
              <a:t>permet</a:t>
            </a:r>
            <a:r>
              <a:rPr lang="en-US" dirty="0"/>
              <a:t> </a:t>
            </a:r>
            <a:r>
              <a:rPr lang="en-US" dirty="0" err="1"/>
              <a:t>d’améliorer</a:t>
            </a:r>
            <a:r>
              <a:rPr lang="en-US" dirty="0"/>
              <a:t> </a:t>
            </a:r>
            <a:r>
              <a:rPr lang="en-US" dirty="0" err="1"/>
              <a:t>l’environnement</a:t>
            </a:r>
            <a:r>
              <a:rPr lang="en-US" dirty="0"/>
              <a:t> d’un site, </a:t>
            </a:r>
            <a:r>
              <a:rPr lang="en-US" dirty="0" err="1"/>
              <a:t>ce</a:t>
            </a:r>
            <a:r>
              <a:rPr lang="en-US" dirty="0"/>
              <a:t> qui </a:t>
            </a:r>
            <a:r>
              <a:rPr lang="en-US" dirty="0" err="1"/>
              <a:t>signifie</a:t>
            </a:r>
            <a:r>
              <a:rPr lang="en-US" dirty="0"/>
              <a:t> </a:t>
            </a:r>
            <a:r>
              <a:rPr lang="en-US" dirty="0" err="1"/>
              <a:t>que</a:t>
            </a:r>
            <a:r>
              <a:rPr lang="en-US" dirty="0"/>
              <a:t> </a:t>
            </a:r>
            <a:r>
              <a:rPr lang="en-US" dirty="0" err="1"/>
              <a:t>votre</a:t>
            </a:r>
            <a:r>
              <a:rPr lang="en-US" dirty="0"/>
              <a:t> </a:t>
            </a:r>
            <a:r>
              <a:rPr lang="en-US" dirty="0" err="1"/>
              <a:t>volet</a:t>
            </a:r>
            <a:r>
              <a:rPr lang="en-US" dirty="0"/>
              <a:t> </a:t>
            </a:r>
            <a:r>
              <a:rPr lang="en-US" dirty="0" err="1"/>
              <a:t>popularité</a:t>
            </a:r>
            <a:r>
              <a:rPr lang="en-US" dirty="0"/>
              <a:t> sera </a:t>
            </a:r>
            <a:r>
              <a:rPr lang="en-US" dirty="0" err="1"/>
              <a:t>lui</a:t>
            </a:r>
            <a:r>
              <a:rPr lang="en-US" dirty="0"/>
              <a:t> </a:t>
            </a:r>
            <a:r>
              <a:rPr lang="en-US" dirty="0" err="1"/>
              <a:t>aussi</a:t>
            </a:r>
            <a:r>
              <a:rPr lang="en-US" dirty="0"/>
              <a:t> </a:t>
            </a:r>
            <a:r>
              <a:rPr lang="en-US" dirty="0" err="1"/>
              <a:t>optimisé</a:t>
            </a:r>
            <a:r>
              <a:rPr lang="en-US" dirty="0"/>
              <a:t>. </a:t>
            </a:r>
            <a:r>
              <a:rPr lang="en-US" dirty="0" err="1"/>
              <a:t>Vous</a:t>
            </a:r>
            <a:r>
              <a:rPr lang="en-US" dirty="0"/>
              <a:t> </a:t>
            </a:r>
            <a:r>
              <a:rPr lang="en-US" dirty="0" err="1"/>
              <a:t>bénéficierez</a:t>
            </a:r>
            <a:r>
              <a:rPr lang="en-US" dirty="0"/>
              <a:t> </a:t>
            </a:r>
            <a:r>
              <a:rPr lang="en-US" dirty="0" err="1"/>
              <a:t>ainsi</a:t>
            </a:r>
            <a:r>
              <a:rPr lang="en-US" dirty="0"/>
              <a:t> de </a:t>
            </a:r>
            <a:r>
              <a:rPr lang="en-US" dirty="0" err="1"/>
              <a:t>trafic</a:t>
            </a:r>
            <a:r>
              <a:rPr lang="en-US" dirty="0"/>
              <a:t> direct </a:t>
            </a:r>
            <a:r>
              <a:rPr lang="en-US" dirty="0" err="1"/>
              <a:t>provenant</a:t>
            </a:r>
            <a:r>
              <a:rPr lang="en-US" dirty="0"/>
              <a:t> des </a:t>
            </a:r>
            <a:r>
              <a:rPr lang="en-US" dirty="0" err="1"/>
              <a:t>moteurs</a:t>
            </a:r>
            <a:r>
              <a:rPr lang="en-US" dirty="0"/>
              <a:t> de </a:t>
            </a:r>
            <a:r>
              <a:rPr lang="en-US" dirty="0" err="1"/>
              <a:t>recherche</a:t>
            </a:r>
            <a:r>
              <a:rPr lang="en-US" dirty="0"/>
              <a:t>, </a:t>
            </a:r>
            <a:r>
              <a:rPr lang="en-US" dirty="0" err="1"/>
              <a:t>mais</a:t>
            </a:r>
            <a:r>
              <a:rPr lang="en-US" dirty="0"/>
              <a:t> </a:t>
            </a:r>
            <a:r>
              <a:rPr lang="en-US" dirty="0" err="1"/>
              <a:t>aussi</a:t>
            </a:r>
            <a:r>
              <a:rPr lang="en-US" dirty="0"/>
              <a:t> de </a:t>
            </a:r>
            <a:r>
              <a:rPr lang="en-US" dirty="0" err="1"/>
              <a:t>trafic</a:t>
            </a:r>
            <a:r>
              <a:rPr lang="en-US" dirty="0"/>
              <a:t> indirect </a:t>
            </a:r>
            <a:r>
              <a:rPr lang="en-US" dirty="0" err="1"/>
              <a:t>provenant</a:t>
            </a:r>
            <a:r>
              <a:rPr lang="en-US" dirty="0"/>
              <a:t> des </a:t>
            </a:r>
            <a:r>
              <a:rPr lang="en-US" dirty="0" err="1"/>
              <a:t>réseaux</a:t>
            </a:r>
            <a:r>
              <a:rPr lang="en-US" dirty="0"/>
              <a:t>/</a:t>
            </a:r>
            <a:r>
              <a:rPr lang="en-US" dirty="0" err="1"/>
              <a:t>médias</a:t>
            </a:r>
            <a:r>
              <a:rPr lang="en-US" dirty="0"/>
              <a:t> </a:t>
            </a:r>
            <a:r>
              <a:rPr lang="en-US" dirty="0" err="1"/>
              <a:t>sociaux</a:t>
            </a:r>
            <a:r>
              <a:rPr lang="en-US" dirty="0"/>
              <a:t> </a:t>
            </a:r>
            <a:r>
              <a:rPr lang="en-US" dirty="0" err="1"/>
              <a:t>ou</a:t>
            </a:r>
            <a:r>
              <a:rPr lang="en-US" dirty="0"/>
              <a:t> encore des liens qui </a:t>
            </a:r>
            <a:r>
              <a:rPr lang="en-US" dirty="0" err="1"/>
              <a:t>pointent</a:t>
            </a:r>
            <a:r>
              <a:rPr lang="en-US" dirty="0"/>
              <a:t> </a:t>
            </a:r>
            <a:r>
              <a:rPr lang="en-US" dirty="0" err="1"/>
              <a:t>vers</a:t>
            </a:r>
            <a:r>
              <a:rPr lang="en-US" dirty="0"/>
              <a:t> </a:t>
            </a:r>
            <a:r>
              <a:rPr lang="en-US" dirty="0" err="1"/>
              <a:t>votre</a:t>
            </a:r>
            <a:r>
              <a:rPr lang="en-US" dirty="0"/>
              <a:t> site (backlinks).</a:t>
            </a:r>
          </a:p>
          <a:p>
            <a:endParaRPr lang="en-US" dirty="0">
              <a:cs typeface="Calibri"/>
            </a:endParaRPr>
          </a:p>
          <a:p>
            <a:endParaRPr lang="en-US" dirty="0">
              <a:cs typeface="Calibri"/>
            </a:endParaRPr>
          </a:p>
          <a:p>
            <a:endParaRPr lang="en-US" dirty="0">
              <a:cs typeface="Calibri"/>
            </a:endParaRPr>
          </a:p>
        </p:txBody>
      </p:sp>
      <p:sp>
        <p:nvSpPr>
          <p:cNvPr id="4" name="Espace réservé du numéro de diapositive 3"/>
          <p:cNvSpPr>
            <a:spLocks noGrp="1"/>
          </p:cNvSpPr>
          <p:nvPr>
            <p:ph type="sldNum" sz="quarter" idx="5"/>
          </p:nvPr>
        </p:nvSpPr>
        <p:spPr/>
        <p:txBody>
          <a:bodyPr/>
          <a:lstStyle/>
          <a:p>
            <a:fld id="{2BB53E1A-54BF-42EE-9417-06A04C663E97}" type="slidenum">
              <a:rPr lang="fr-FR"/>
              <a:t>8</a:t>
            </a:fld>
            <a:endParaRPr lang="fr-FR"/>
          </a:p>
        </p:txBody>
      </p:sp>
    </p:spTree>
    <p:extLst>
      <p:ext uri="{BB962C8B-B14F-4D97-AF65-F5344CB8AC3E}">
        <p14:creationId xmlns:p14="http://schemas.microsoft.com/office/powerpoint/2010/main" val="1210077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cs typeface="Calibri"/>
              </a:rPr>
              <a:t>En tapant les mots-clés qui correspondent à l'activité de la société, on retrouve Roche avec facilité. </a:t>
            </a:r>
          </a:p>
          <a:p>
            <a:r>
              <a:rPr lang="fr-FR" dirty="0">
                <a:cs typeface="Calibri"/>
              </a:rPr>
              <a:t>Si l'on s'intéresse de plus près au site et à sa mise en œuvre, on constate : </a:t>
            </a:r>
          </a:p>
          <a:p>
            <a:r>
              <a:rPr lang="fr-FR" dirty="0">
                <a:cs typeface="Calibri"/>
              </a:rPr>
              <a:t>- </a:t>
            </a:r>
            <a:r>
              <a:rPr lang="fr-FR" b="1" dirty="0">
                <a:cs typeface="Calibri"/>
              </a:rPr>
              <a:t>Responsive </a:t>
            </a:r>
            <a:r>
              <a:rPr lang="fr-FR" dirty="0">
                <a:cs typeface="Calibri"/>
              </a:rPr>
              <a:t>: s'adapte à tous les supports numériques et tailles (ordi, PC, téléphone, Apple, Android)</a:t>
            </a:r>
          </a:p>
          <a:p>
            <a:pPr>
              <a:lnSpc>
                <a:spcPct val="90000"/>
              </a:lnSpc>
              <a:spcBef>
                <a:spcPts val="1000"/>
              </a:spcBef>
            </a:pPr>
            <a:r>
              <a:rPr lang="fr-FR" dirty="0">
                <a:cs typeface="Calibri"/>
              </a:rPr>
              <a:t>- </a:t>
            </a:r>
            <a:r>
              <a:rPr lang="fr-FR" b="1" dirty="0">
                <a:cs typeface="Calibri"/>
              </a:rPr>
              <a:t>Accès fluide aux informations </a:t>
            </a:r>
            <a:r>
              <a:rPr lang="fr-FR" i="1" dirty="0">
                <a:cs typeface="Calibri"/>
              </a:rPr>
              <a:t>: un score de 87 (Score Google </a:t>
            </a:r>
            <a:r>
              <a:rPr lang="fr-FR" i="1" dirty="0" err="1">
                <a:cs typeface="Calibri"/>
              </a:rPr>
              <a:t>Pagespeed</a:t>
            </a:r>
            <a:r>
              <a:rPr lang="fr-FR" i="1" dirty="0">
                <a:cs typeface="Calibri"/>
              </a:rPr>
              <a:t>) selon notre test de vitesse du site : </a:t>
            </a:r>
            <a:r>
              <a:rPr lang="fr-FR" i="1" dirty="0">
                <a:hlinkClick r:id="rId3"/>
              </a:rPr>
              <a:t>https://www.webfx.com/blog/internet/seo-ranking-factors/</a:t>
            </a:r>
            <a:endParaRPr lang="fr-FR" i="1" dirty="0">
              <a:cs typeface="Calibri"/>
            </a:endParaRPr>
          </a:p>
          <a:p>
            <a:r>
              <a:rPr lang="fr-FR" i="1" dirty="0">
                <a:cs typeface="Calibri"/>
              </a:rPr>
              <a:t>- Une </a:t>
            </a:r>
            <a:r>
              <a:rPr lang="fr-FR" b="1" i="1" dirty="0">
                <a:cs typeface="Calibri"/>
              </a:rPr>
              <a:t>configuration intuitive</a:t>
            </a:r>
            <a:r>
              <a:rPr lang="fr-FR" i="1" dirty="0">
                <a:cs typeface="Calibri"/>
              </a:rPr>
              <a:t> pour le fait de pouvoir naviguer et trouver les informations qui nous intéressent rapidement ; les mots clés déjà référencés sur le site sont en accord et cohérents avec la/les recherche(s) des utilisateurs. --&gt; </a:t>
            </a:r>
            <a:r>
              <a:rPr lang="fr-FR" b="1" i="1" dirty="0">
                <a:cs typeface="Calibri"/>
              </a:rPr>
              <a:t>contenu qualitatif et varié</a:t>
            </a:r>
          </a:p>
          <a:p>
            <a:r>
              <a:rPr lang="fr-FR" i="1" dirty="0">
                <a:cs typeface="Calibri"/>
              </a:rPr>
              <a:t>- </a:t>
            </a:r>
            <a:r>
              <a:rPr lang="fr-FR" b="1" i="1" dirty="0">
                <a:cs typeface="Calibri"/>
              </a:rPr>
              <a:t>Si l'on compare la taille des sites web : </a:t>
            </a:r>
            <a:endParaRPr lang="fr-FR" i="1" dirty="0">
              <a:cs typeface="Calibri"/>
            </a:endParaRPr>
          </a:p>
          <a:p>
            <a:r>
              <a:rPr lang="fr-FR" i="1" dirty="0">
                <a:cs typeface="Calibri"/>
              </a:rPr>
              <a:t>VIIV = 5 630 </a:t>
            </a:r>
            <a:r>
              <a:rPr lang="fr-FR" i="1" dirty="0" err="1">
                <a:cs typeface="Calibri"/>
              </a:rPr>
              <a:t>kB</a:t>
            </a:r>
            <a:endParaRPr lang="fr-FR" i="1" dirty="0">
              <a:cs typeface="Calibri"/>
            </a:endParaRPr>
          </a:p>
          <a:p>
            <a:r>
              <a:rPr lang="fr-FR" i="1" dirty="0">
                <a:cs typeface="Calibri"/>
              </a:rPr>
              <a:t>ROCHE = 4460 </a:t>
            </a:r>
            <a:r>
              <a:rPr lang="fr-FR" i="1" dirty="0" err="1">
                <a:cs typeface="Calibri"/>
              </a:rPr>
              <a:t>kB</a:t>
            </a:r>
            <a:endParaRPr lang="fr-FR" i="1" dirty="0">
              <a:cs typeface="Calibri"/>
            </a:endParaRPr>
          </a:p>
          <a:p>
            <a:r>
              <a:rPr lang="fr-FR" i="1" dirty="0">
                <a:cs typeface="Calibri"/>
              </a:rPr>
              <a:t>--&gt; L'ajout de vidéos et nouveaux supports numériques influent sur la taille du site web. Cela a pour conséquence la rapidité du site qui fonctionne parfois au ralenti chez certains utilisateurs. En effet, plus une page est volumineuse et plus il faut de ressources pour la télécharger et naviguer sur le site. </a:t>
            </a:r>
          </a:p>
          <a:p>
            <a:endParaRPr lang="fr-FR" i="1" dirty="0">
              <a:cs typeface="Calibri"/>
            </a:endParaRPr>
          </a:p>
          <a:p>
            <a:pPr marL="171450" indent="-171450">
              <a:lnSpc>
                <a:spcPct val="90000"/>
              </a:lnSpc>
              <a:spcBef>
                <a:spcPts val="1000"/>
              </a:spcBef>
              <a:buFont typeface="Arial"/>
              <a:buChar char="•"/>
            </a:pPr>
            <a:r>
              <a:rPr lang="fr-FR" i="1" dirty="0">
                <a:hlinkClick r:id="rId4"/>
              </a:rPr>
              <a:t>https://www.roche.fr</a:t>
            </a:r>
            <a:endParaRPr lang="fr-FR" i="1" dirty="0">
              <a:cs typeface="Calibri"/>
            </a:endParaRPr>
          </a:p>
          <a:p>
            <a:pPr marL="171450" indent="-171450">
              <a:lnSpc>
                <a:spcPct val="90000"/>
              </a:lnSpc>
              <a:spcBef>
                <a:spcPts val="1000"/>
              </a:spcBef>
              <a:buFont typeface="Arial"/>
              <a:buChar char="•"/>
            </a:pPr>
            <a:r>
              <a:rPr lang="fr-FR" i="1" dirty="0">
                <a:hlinkClick r:id="rId5"/>
              </a:rPr>
              <a:t>https://www.upt</a:t>
            </a:r>
            <a:r>
              <a:rPr lang="fr-FR" dirty="0">
                <a:hlinkClick r:id="rId5"/>
              </a:rPr>
              <a:t>rends.fr/outils-gratuits/speed-test-site-web</a:t>
            </a:r>
            <a:endParaRPr lang="fr-FR" dirty="0"/>
          </a:p>
        </p:txBody>
      </p:sp>
      <p:sp>
        <p:nvSpPr>
          <p:cNvPr id="4" name="Espace réservé du numéro de diapositive 3"/>
          <p:cNvSpPr>
            <a:spLocks noGrp="1"/>
          </p:cNvSpPr>
          <p:nvPr>
            <p:ph type="sldNum" sz="quarter" idx="5"/>
          </p:nvPr>
        </p:nvSpPr>
        <p:spPr/>
        <p:txBody>
          <a:bodyPr/>
          <a:lstStyle/>
          <a:p>
            <a:fld id="{2BB53E1A-54BF-42EE-9417-06A04C663E97}" type="slidenum">
              <a:rPr lang="fr-FR"/>
              <a:t>10</a:t>
            </a:fld>
            <a:endParaRPr lang="fr-FR"/>
          </a:p>
        </p:txBody>
      </p:sp>
    </p:spTree>
    <p:extLst>
      <p:ext uri="{BB962C8B-B14F-4D97-AF65-F5344CB8AC3E}">
        <p14:creationId xmlns:p14="http://schemas.microsoft.com/office/powerpoint/2010/main" val="4120382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17F7358-C514-3A45-A96D-922344319B3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6E505A01-E0F5-FF42-AAEE-BA85A7F5B9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27577D67-2BAE-2540-91CF-B98DE6D56724}"/>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5" name="Espace réservé du pied de page 4">
            <a:extLst>
              <a:ext uri="{FF2B5EF4-FFF2-40B4-BE49-F238E27FC236}">
                <a16:creationId xmlns:a16="http://schemas.microsoft.com/office/drawing/2014/main" xmlns="" id="{13A036DE-A4B0-CB4B-9F97-025AB06B9AF4}"/>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4CAE59D3-1E8B-F446-84BD-CF0D6812413E}"/>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0493331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E25EC3D-74C9-7A4C-B745-4B19F524428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68A8F2D7-5767-234A-AA63-F7CE111206B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6F54E8EE-8512-7F4C-B241-82518EBAC4D7}"/>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5" name="Espace réservé du pied de page 4">
            <a:extLst>
              <a:ext uri="{FF2B5EF4-FFF2-40B4-BE49-F238E27FC236}">
                <a16:creationId xmlns:a16="http://schemas.microsoft.com/office/drawing/2014/main" xmlns="" id="{242800D2-6846-7747-9176-0A37B65616C0}"/>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56A50AC4-A25E-9048-89CD-6BD0963295EB}"/>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5438500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5472091-8711-5643-BB2A-1692D59FDC0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7BCCFDDC-6A63-FB46-A1FB-438F783DE7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043E798A-98B4-284B-80B9-5CDE9CA742CE}"/>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5" name="Espace réservé du pied de page 4">
            <a:extLst>
              <a:ext uri="{FF2B5EF4-FFF2-40B4-BE49-F238E27FC236}">
                <a16:creationId xmlns:a16="http://schemas.microsoft.com/office/drawing/2014/main" xmlns="" id="{B274E3EA-1872-6543-83C1-04868FB81E2B}"/>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7E9D4FEB-041D-5F4D-AD0E-7A29FBD16981}"/>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51315724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F1EFEAD-8992-004D-92DE-54BD5C8719C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62C760EC-3185-3D44-99EA-995E7240498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EF330B73-1E0D-174B-987C-39DD25F1CAF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BFCEA869-5584-EF43-B2F6-38EF96F03709}"/>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6" name="Espace réservé du pied de page 5">
            <a:extLst>
              <a:ext uri="{FF2B5EF4-FFF2-40B4-BE49-F238E27FC236}">
                <a16:creationId xmlns:a16="http://schemas.microsoft.com/office/drawing/2014/main" xmlns="" id="{53DAAB02-CF6E-3246-99C0-02B9EE948DF5}"/>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xmlns="" id="{6140CF4C-1F03-AE4A-920C-B0AC86B390A9}"/>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131081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2CEF5CC-DC37-7243-8C6B-89BA5CFF069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86F09F0D-C6F8-E048-BF80-A6A2C52345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77782163-E4B8-AB48-9420-0DA65F27F78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B581E455-D0FD-0542-8C51-862AC14C90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A8FCFAC5-C0BE-FA47-8145-85DAAC67EC9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BB81CD20-8B80-A940-ADCF-3DDE0036355A}"/>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8" name="Espace réservé du pied de page 7">
            <a:extLst>
              <a:ext uri="{FF2B5EF4-FFF2-40B4-BE49-F238E27FC236}">
                <a16:creationId xmlns:a16="http://schemas.microsoft.com/office/drawing/2014/main" xmlns="" id="{6FF309C9-6962-944A-B0FB-A55D99535362}"/>
              </a:ext>
            </a:extLst>
          </p:cNvPr>
          <p:cNvSpPr>
            <a:spLocks noGrp="1"/>
          </p:cNvSpPr>
          <p:nvPr>
            <p:ph type="ftr" sz="quarter" idx="11"/>
          </p:nvPr>
        </p:nvSpPr>
        <p:spPr/>
        <p:txBody>
          <a:bodyPr/>
          <a:lstStyle/>
          <a:p>
            <a:endParaRPr lang="en-US"/>
          </a:p>
        </p:txBody>
      </p:sp>
      <p:sp>
        <p:nvSpPr>
          <p:cNvPr id="9" name="Espace réservé du numéro de diapositive 8">
            <a:extLst>
              <a:ext uri="{FF2B5EF4-FFF2-40B4-BE49-F238E27FC236}">
                <a16:creationId xmlns:a16="http://schemas.microsoft.com/office/drawing/2014/main" xmlns="" id="{B218FB6D-2030-A64C-833B-D206609D2CA8}"/>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388440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5183B55-7632-6A4D-888B-AE9CEF33884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A551484F-2C84-ED46-AC8F-9CB706E0461E}"/>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4" name="Espace réservé du pied de page 3">
            <a:extLst>
              <a:ext uri="{FF2B5EF4-FFF2-40B4-BE49-F238E27FC236}">
                <a16:creationId xmlns:a16="http://schemas.microsoft.com/office/drawing/2014/main" xmlns="" id="{A22EF454-D5CB-044C-96A1-CB7E63510980}"/>
              </a:ext>
            </a:extLst>
          </p:cNvPr>
          <p:cNvSpPr>
            <a:spLocks noGrp="1"/>
          </p:cNvSpPr>
          <p:nvPr>
            <p:ph type="ftr" sz="quarter" idx="11"/>
          </p:nvPr>
        </p:nvSpPr>
        <p:spPr/>
        <p:txBody>
          <a:bodyPr/>
          <a:lstStyle/>
          <a:p>
            <a:endParaRPr lang="en-US"/>
          </a:p>
        </p:txBody>
      </p:sp>
      <p:sp>
        <p:nvSpPr>
          <p:cNvPr id="5" name="Espace réservé du numéro de diapositive 4">
            <a:extLst>
              <a:ext uri="{FF2B5EF4-FFF2-40B4-BE49-F238E27FC236}">
                <a16:creationId xmlns:a16="http://schemas.microsoft.com/office/drawing/2014/main" xmlns="" id="{8D7314F3-FCB5-8748-BCB8-85C222CE7CDF}"/>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4893382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386449A2-DB32-944D-8180-3C5FE2BBBCCD}"/>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3" name="Espace réservé du pied de page 2">
            <a:extLst>
              <a:ext uri="{FF2B5EF4-FFF2-40B4-BE49-F238E27FC236}">
                <a16:creationId xmlns:a16="http://schemas.microsoft.com/office/drawing/2014/main" xmlns="" id="{B338A4FA-DFC9-1B4E-BF04-6036C6279E6D}"/>
              </a:ext>
            </a:extLst>
          </p:cNvPr>
          <p:cNvSpPr>
            <a:spLocks noGrp="1"/>
          </p:cNvSpPr>
          <p:nvPr>
            <p:ph type="ftr" sz="quarter" idx="11"/>
          </p:nvPr>
        </p:nvSpPr>
        <p:spPr/>
        <p:txBody>
          <a:bodyPr/>
          <a:lstStyle/>
          <a:p>
            <a:endParaRPr lang="en-US"/>
          </a:p>
        </p:txBody>
      </p:sp>
      <p:sp>
        <p:nvSpPr>
          <p:cNvPr id="4" name="Espace réservé du numéro de diapositive 3">
            <a:extLst>
              <a:ext uri="{FF2B5EF4-FFF2-40B4-BE49-F238E27FC236}">
                <a16:creationId xmlns:a16="http://schemas.microsoft.com/office/drawing/2014/main" xmlns="" id="{7576D7A2-9791-1042-AF8A-D3D1CA458A66}"/>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03922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9EBF3FB-401A-1D4A-AB7C-5B6CB43532F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6C970742-81CC-514F-B93D-12F5EB0204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82F1B3FB-B2FA-8649-A13D-0951AA0C96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E6C4229C-EC44-6945-81FA-9525CE36AB56}"/>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6" name="Espace réservé du pied de page 5">
            <a:extLst>
              <a:ext uri="{FF2B5EF4-FFF2-40B4-BE49-F238E27FC236}">
                <a16:creationId xmlns:a16="http://schemas.microsoft.com/office/drawing/2014/main" xmlns="" id="{758D9540-FCE0-FA40-9050-7CC47E4325E9}"/>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xmlns="" id="{256B87D0-1936-9644-A553-38C5B1096D28}"/>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78176332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8BEEB96-5A4A-0144-B1A4-F30541216D4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3ADC0622-1A36-814D-8958-9AA85910E4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4D0F2626-DA2B-CA48-A966-A1E880E19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0FF699A-780C-D448-B950-1E142166DA97}"/>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6" name="Espace réservé du pied de page 5">
            <a:extLst>
              <a:ext uri="{FF2B5EF4-FFF2-40B4-BE49-F238E27FC236}">
                <a16:creationId xmlns:a16="http://schemas.microsoft.com/office/drawing/2014/main" xmlns="" id="{8FC2AB44-3451-0541-B18F-B38C5126F0D8}"/>
              </a:ext>
            </a:extLst>
          </p:cNvPr>
          <p:cNvSpPr>
            <a:spLocks noGrp="1"/>
          </p:cNvSpPr>
          <p:nvPr>
            <p:ph type="ftr" sz="quarter" idx="11"/>
          </p:nvPr>
        </p:nvSpPr>
        <p:spPr/>
        <p:txBody>
          <a:bodyPr/>
          <a:lstStyle/>
          <a:p>
            <a:endParaRPr lang="en-US"/>
          </a:p>
        </p:txBody>
      </p:sp>
      <p:sp>
        <p:nvSpPr>
          <p:cNvPr id="7" name="Espace réservé du numéro de diapositive 6">
            <a:extLst>
              <a:ext uri="{FF2B5EF4-FFF2-40B4-BE49-F238E27FC236}">
                <a16:creationId xmlns:a16="http://schemas.microsoft.com/office/drawing/2014/main" xmlns="" id="{A624D2A1-7CDA-0849-9445-23D5D02D93E5}"/>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0216416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AB301E9-B89A-014D-8652-672B86A469F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546DABAE-2D51-704A-AE5F-9E965EF6B41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39B4B628-DF14-AD49-9D3F-E86A9ADB1C50}"/>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5" name="Espace réservé du pied de page 4">
            <a:extLst>
              <a:ext uri="{FF2B5EF4-FFF2-40B4-BE49-F238E27FC236}">
                <a16:creationId xmlns:a16="http://schemas.microsoft.com/office/drawing/2014/main" xmlns="" id="{0AD90DE5-8D0A-D547-9052-005C83818F53}"/>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4C41F665-12E6-B941-82B6-0C2DDA6CCDE3}"/>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59757403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1B19FD07-B1E2-1D49-8EE0-3C9910EBCEC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D26C5F7C-1A36-E54C-A75C-B7C001B8EA1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3C9E3CE3-4DD5-154D-854B-B575A96D202D}"/>
              </a:ext>
            </a:extLst>
          </p:cNvPr>
          <p:cNvSpPr>
            <a:spLocks noGrp="1"/>
          </p:cNvSpPr>
          <p:nvPr>
            <p:ph type="dt" sz="half" idx="10"/>
          </p:nvPr>
        </p:nvSpPr>
        <p:spPr/>
        <p:txBody>
          <a:bodyPr/>
          <a:lstStyle/>
          <a:p>
            <a:fld id="{F6FA2B21-3FCD-4721-B95C-427943F61125}" type="datetime1">
              <a:rPr lang="en-US" smtClean="0"/>
              <a:t>2/4/20</a:t>
            </a:fld>
            <a:endParaRPr lang="en-US"/>
          </a:p>
        </p:txBody>
      </p:sp>
      <p:sp>
        <p:nvSpPr>
          <p:cNvPr id="5" name="Espace réservé du pied de page 4">
            <a:extLst>
              <a:ext uri="{FF2B5EF4-FFF2-40B4-BE49-F238E27FC236}">
                <a16:creationId xmlns:a16="http://schemas.microsoft.com/office/drawing/2014/main" xmlns="" id="{9B3CDE11-ADEA-C941-86B8-BC68BBD23E58}"/>
              </a:ext>
            </a:extLst>
          </p:cNvPr>
          <p:cNvSpPr>
            <a:spLocks noGrp="1"/>
          </p:cNvSpPr>
          <p:nvPr>
            <p:ph type="ftr" sz="quarter" idx="11"/>
          </p:nvPr>
        </p:nvSpPr>
        <p:spPr/>
        <p:txBody>
          <a:bodyPr/>
          <a:lstStyle/>
          <a:p>
            <a:endParaRPr lang="en-US"/>
          </a:p>
        </p:txBody>
      </p:sp>
      <p:sp>
        <p:nvSpPr>
          <p:cNvPr id="6" name="Espace réservé du numéro de diapositive 5">
            <a:extLst>
              <a:ext uri="{FF2B5EF4-FFF2-40B4-BE49-F238E27FC236}">
                <a16:creationId xmlns:a16="http://schemas.microsoft.com/office/drawing/2014/main" xmlns="" id="{26955D35-2B74-C04A-BBD0-6F9BC6629B3B}"/>
              </a:ext>
            </a:extLst>
          </p:cNvPr>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7464936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75DC7055-42F4-614C-AE45-942B59A27C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C29A9B0B-F8DE-624B-83F7-1FD92C20BE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6AE6E269-CA5A-B343-BEB2-1FD72FDB4A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A2B21-3FCD-4721-B95C-427943F61125}" type="datetime1">
              <a:rPr lang="en-US" smtClean="0"/>
              <a:t>2/4/20</a:t>
            </a:fld>
            <a:endParaRPr lang="en-US"/>
          </a:p>
        </p:txBody>
      </p:sp>
      <p:sp>
        <p:nvSpPr>
          <p:cNvPr id="5" name="Espace réservé du pied de page 4">
            <a:extLst>
              <a:ext uri="{FF2B5EF4-FFF2-40B4-BE49-F238E27FC236}">
                <a16:creationId xmlns:a16="http://schemas.microsoft.com/office/drawing/2014/main" xmlns="" id="{FAE843D1-0510-9540-8DF5-B9B3C6DB0C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a:extLst>
              <a:ext uri="{FF2B5EF4-FFF2-40B4-BE49-F238E27FC236}">
                <a16:creationId xmlns:a16="http://schemas.microsoft.com/office/drawing/2014/main" xmlns="" id="{13C725C2-3EC1-A847-BA56-9B3BDCBD76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854160232"/>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1.png"/><Relationship Id="rId1" Type="http://schemas.microsoft.com/office/2007/relationships/media" Target="../media/media1.mp4"/><Relationship Id="rId2" Type="http://schemas.openxmlformats.org/officeDocument/2006/relationships/video" Target="../media/media1.mp4"/></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xml"/><Relationship Id="rId5" Type="http://schemas.openxmlformats.org/officeDocument/2006/relationships/image" Target="../media/image1.png"/><Relationship Id="rId1" Type="http://schemas.microsoft.com/office/2007/relationships/media" Target="../media/media1.mp4"/><Relationship Id="rId2" Type="http://schemas.openxmlformats.org/officeDocument/2006/relationships/video" Target="../media/media1.mp4"/></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image" Target="../media/image1.png"/><Relationship Id="rId6" Type="http://schemas.openxmlformats.org/officeDocument/2006/relationships/image" Target="../media/image2.png"/><Relationship Id="rId7" Type="http://schemas.microsoft.com/office/2007/relationships/hdphoto" Target="../media/hdphoto1.wdp"/><Relationship Id="rId1" Type="http://schemas.microsoft.com/office/2007/relationships/media" Target="../media/media1.mp4"/><Relationship Id="rId2" Type="http://schemas.openxmlformats.org/officeDocument/2006/relationships/video" Target="../media/media1.mp4"/></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1" Type="http://schemas.microsoft.com/office/2017/06/relationships/model3d" Target="../media/model3d2.glb"/><Relationship Id="rId12" Type="http://schemas.openxmlformats.org/officeDocument/2006/relationships/image" Target="../media/image8.png"/><Relationship Id="rId13" Type="http://schemas.openxmlformats.org/officeDocument/2006/relationships/image" Target="../media/image8.png"/><Relationship Id="rId14" Type="http://schemas.openxmlformats.org/officeDocument/2006/relationships/image" Target="../media/image9.png"/><Relationship Id="rId15" Type="http://schemas.microsoft.com/office/2007/relationships/hdphoto" Target="../media/hdphoto2.wdp"/><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2.xml"/><Relationship Id="rId4" Type="http://schemas.openxmlformats.org/officeDocument/2006/relationships/notesSlide" Target="../notesSlides/notesSlide4.xml"/><Relationship Id="rId5" Type="http://schemas.openxmlformats.org/officeDocument/2006/relationships/image" Target="../media/image1.png"/><Relationship Id="rId6" Type="http://schemas.openxmlformats.org/officeDocument/2006/relationships/image" Target="../media/image3.tiff"/><Relationship Id="rId7" Type="http://schemas.openxmlformats.org/officeDocument/2006/relationships/image" Target="../media/image4.tiff"/><Relationship Id="rId8" Type="http://schemas.openxmlformats.org/officeDocument/2006/relationships/image" Target="../media/image5.tiff"/><Relationship Id="rId9" Type="http://schemas.openxmlformats.org/officeDocument/2006/relationships/image" Target="../media/image6.tiff"/><Relationship Id="rId10" Type="http://schemas.openxmlformats.org/officeDocument/2006/relationships/image" Target="../media/image7.tiff"/></Relationships>
</file>

<file path=ppt/slides/_rels/slide9.xml.rels><?xml version="1.0" encoding="UTF-8" standalone="yes"?>
<Relationships xmlns="http://schemas.openxmlformats.org/package/2006/relationships"><Relationship Id="rId3" Type="http://schemas.openxmlformats.org/officeDocument/2006/relationships/hyperlink" Target="https://www.roche.fr/" TargetMode="External"/><Relationship Id="rId4" Type="http://schemas.openxmlformats.org/officeDocument/2006/relationships/hyperlink" Target="https://www.uptrends.fr/outils-gratuits/speed-test-site-web" TargetMode="External"/><Relationship Id="rId1" Type="http://schemas.openxmlformats.org/officeDocument/2006/relationships/slideLayout" Target="../slideLayouts/slideLayout2.xml"/><Relationship Id="rId2" Type="http://schemas.openxmlformats.org/officeDocument/2006/relationships/hyperlink" Target="https://www.webfx.com/blog/internet/seo-ranking-factors/"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1.png"/><Relationship Id="rId6" Type="http://schemas.openxmlformats.org/officeDocument/2006/relationships/image" Target="../media/image10.tiff"/><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jpeg"/><Relationship Id="rId10" Type="http://schemas.openxmlformats.org/officeDocument/2006/relationships/image" Target="../media/image14.png"/><Relationship Id="rId11" Type="http://schemas.openxmlformats.org/officeDocument/2006/relationships/image" Target="../media/image15.png"/><Relationship Id="rId1" Type="http://schemas.microsoft.com/office/2007/relationships/media" Target="../media/media1.mp4"/><Relationship Id="rId2" Type="http://schemas.openxmlformats.org/officeDocument/2006/relationships/video" Target="../media/media1.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SEO</a:t>
            </a:r>
            <a:endParaRPr lang="fr-FR" dirty="0"/>
          </a:p>
        </p:txBody>
      </p:sp>
      <p:sp>
        <p:nvSpPr>
          <p:cNvPr id="3" name="Sous-titre 2"/>
          <p:cNvSpPr>
            <a:spLocks noGrp="1"/>
          </p:cNvSpPr>
          <p:nvPr>
            <p:ph type="subTitle" idx="1"/>
          </p:nvPr>
        </p:nvSpPr>
        <p:spPr/>
        <p:txBody>
          <a:bodyPr/>
          <a:lstStyle/>
          <a:p>
            <a:r>
              <a:rPr lang="fr-FR" dirty="0" err="1" smtClean="0"/>
              <a:t>Search</a:t>
            </a:r>
            <a:r>
              <a:rPr lang="fr-FR" dirty="0" smtClean="0"/>
              <a:t> Engine </a:t>
            </a:r>
            <a:r>
              <a:rPr lang="fr-FR" dirty="0" err="1" smtClean="0"/>
              <a:t>Optimization</a:t>
            </a:r>
            <a:endParaRPr lang="fr-FR" dirty="0"/>
          </a:p>
        </p:txBody>
      </p:sp>
    </p:spTree>
    <p:extLst>
      <p:ext uri="{BB962C8B-B14F-4D97-AF65-F5344CB8AC3E}">
        <p14:creationId xmlns:p14="http://schemas.microsoft.com/office/powerpoint/2010/main" val="1203975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édia en ligne 4" descr="4k_background_footage_Ae_plugin_plexus_hd">
            <a:hlinkClick r:id="" action="ppaction://media"/>
            <a:extLst>
              <a:ext uri="{FF2B5EF4-FFF2-40B4-BE49-F238E27FC236}">
                <a16:creationId xmlns:a16="http://schemas.microsoft.com/office/drawing/2014/main" xmlns="" id="{56F83B89-0352-9C41-B840-149A7506458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2" y="0"/>
            <a:ext cx="12198350" cy="6861572"/>
          </a:xfrm>
          <a:prstGeom prst="rect">
            <a:avLst/>
          </a:prstGeom>
        </p:spPr>
      </p:pic>
      <p:sp>
        <p:nvSpPr>
          <p:cNvPr id="6" name="Rectangle 5">
            <a:extLst>
              <a:ext uri="{FF2B5EF4-FFF2-40B4-BE49-F238E27FC236}">
                <a16:creationId xmlns:a16="http://schemas.microsoft.com/office/drawing/2014/main" xmlns="" id="{429C2FC6-3B00-AB4B-9902-6E4BC2950557}"/>
              </a:ext>
            </a:extLst>
          </p:cNvPr>
          <p:cNvSpPr/>
          <p:nvPr/>
        </p:nvSpPr>
        <p:spPr>
          <a:xfrm>
            <a:off x="2245556" y="1362176"/>
            <a:ext cx="7694537" cy="3770263"/>
          </a:xfrm>
          <a:prstGeom prst="rect">
            <a:avLst/>
          </a:prstGeom>
          <a:noFill/>
        </p:spPr>
        <p:txBody>
          <a:bodyPr wrap="square" lIns="91440" tIns="45720" rIns="91440" bIns="45720">
            <a:spAutoFit/>
          </a:bodyPr>
          <a:lstStyle/>
          <a:p>
            <a:pPr algn="ctr"/>
            <a:r>
              <a:rPr lang="fr-FR" sz="23900" b="1" cap="none" spc="800">
                <a:ln w="76200">
                  <a:noFill/>
                </a:ln>
                <a:solidFill>
                  <a:schemeClr val="tx1">
                    <a:alpha val="83000"/>
                  </a:schemeClr>
                </a:solidFill>
                <a:effectLst/>
              </a:rPr>
              <a:t>S E O</a:t>
            </a:r>
            <a:endParaRPr lang="fr-FR" sz="19900" b="1" cap="none" spc="800">
              <a:ln w="76200">
                <a:noFill/>
              </a:ln>
              <a:solidFill>
                <a:schemeClr val="tx1">
                  <a:alpha val="83000"/>
                </a:schemeClr>
              </a:solidFill>
              <a:effectLst/>
            </a:endParaRPr>
          </a:p>
        </p:txBody>
      </p:sp>
      <p:sp>
        <p:nvSpPr>
          <p:cNvPr id="2" name="Ellipse 1">
            <a:extLst>
              <a:ext uri="{FF2B5EF4-FFF2-40B4-BE49-F238E27FC236}">
                <a16:creationId xmlns:a16="http://schemas.microsoft.com/office/drawing/2014/main" xmlns="" id="{2E471E0C-34DE-A349-9848-9F91481B00C3}"/>
              </a:ext>
            </a:extLst>
          </p:cNvPr>
          <p:cNvSpPr/>
          <p:nvPr/>
        </p:nvSpPr>
        <p:spPr>
          <a:xfrm>
            <a:off x="4350775" y="3834581"/>
            <a:ext cx="457200" cy="457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Triangle 2">
            <a:extLst>
              <a:ext uri="{FF2B5EF4-FFF2-40B4-BE49-F238E27FC236}">
                <a16:creationId xmlns:a16="http://schemas.microsoft.com/office/drawing/2014/main" xmlns="" id="{EF430B78-5A07-6A48-8E08-ED8F732663F3}"/>
              </a:ext>
            </a:extLst>
          </p:cNvPr>
          <p:cNvSpPr/>
          <p:nvPr/>
        </p:nvSpPr>
        <p:spPr>
          <a:xfrm>
            <a:off x="6794705" y="3834582"/>
            <a:ext cx="530351" cy="457199"/>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xmlns="" id="{20A00565-C9FA-A94C-A547-F36600F7782B}"/>
              </a:ext>
            </a:extLst>
          </p:cNvPr>
          <p:cNvSpPr/>
          <p:nvPr/>
        </p:nvSpPr>
        <p:spPr>
          <a:xfrm>
            <a:off x="9482893" y="3834581"/>
            <a:ext cx="457200" cy="45720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xmlns="" id="{2A912302-39D0-6E48-B920-C89A5672C667}"/>
              </a:ext>
            </a:extLst>
          </p:cNvPr>
          <p:cNvSpPr txBox="1"/>
          <p:nvPr/>
        </p:nvSpPr>
        <p:spPr>
          <a:xfrm>
            <a:off x="2119746" y="5014159"/>
            <a:ext cx="8104910" cy="1077218"/>
          </a:xfrm>
          <a:prstGeom prst="rect">
            <a:avLst/>
          </a:prstGeom>
          <a:noFill/>
        </p:spPr>
        <p:txBody>
          <a:bodyPr wrap="square" rtlCol="0">
            <a:spAutoFit/>
          </a:bodyPr>
          <a:lstStyle/>
          <a:p>
            <a:pPr algn="ctr"/>
            <a:r>
              <a:rPr lang="fr-FR" sz="3200" dirty="0" smtClean="0"/>
              <a:t>Adopter les bonnes s</a:t>
            </a:r>
            <a:r>
              <a:rPr lang="fr-FR" sz="3200" dirty="0" smtClean="0"/>
              <a:t>tratégies pour optimiser</a:t>
            </a:r>
            <a:br>
              <a:rPr lang="fr-FR" sz="3200" dirty="0" smtClean="0"/>
            </a:br>
            <a:r>
              <a:rPr lang="fr-FR" sz="3200" dirty="0" smtClean="0"/>
              <a:t>le </a:t>
            </a:r>
            <a:r>
              <a:rPr lang="fr-FR" sz="3200" dirty="0"/>
              <a:t>SEO de son site </a:t>
            </a:r>
            <a:r>
              <a:rPr lang="fr-FR" sz="3200" dirty="0" smtClean="0"/>
              <a:t>web</a:t>
            </a:r>
            <a:endParaRPr lang="fr-FR" sz="3200" dirty="0"/>
          </a:p>
        </p:txBody>
      </p:sp>
    </p:spTree>
    <p:extLst>
      <p:ext uri="{BB962C8B-B14F-4D97-AF65-F5344CB8AC3E}">
        <p14:creationId xmlns:p14="http://schemas.microsoft.com/office/powerpoint/2010/main" val="20634877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Sommaire</a:t>
            </a:r>
            <a:endParaRPr lang="fr-FR" dirty="0"/>
          </a:p>
        </p:txBody>
      </p:sp>
      <p:sp>
        <p:nvSpPr>
          <p:cNvPr id="3" name="Espace réservé du contenu 2"/>
          <p:cNvSpPr>
            <a:spLocks noGrp="1"/>
          </p:cNvSpPr>
          <p:nvPr>
            <p:ph idx="1"/>
          </p:nvPr>
        </p:nvSpPr>
        <p:spPr/>
        <p:txBody>
          <a:bodyPr/>
          <a:lstStyle/>
          <a:p>
            <a:pPr marL="514350" indent="-514350">
              <a:buFont typeface="+mj-lt"/>
              <a:buAutoNum type="arabicPeriod"/>
            </a:pPr>
            <a:r>
              <a:rPr lang="fr-FR" dirty="0" smtClean="0"/>
              <a:t>Le SEO</a:t>
            </a:r>
          </a:p>
          <a:p>
            <a:pPr marL="514350" indent="-514350">
              <a:buFont typeface="+mj-lt"/>
              <a:buAutoNum type="arabicPeriod"/>
            </a:pPr>
            <a:r>
              <a:rPr lang="fr-FR" dirty="0" smtClean="0"/>
              <a:t>Deux cas réels</a:t>
            </a:r>
          </a:p>
          <a:p>
            <a:pPr marL="514350" indent="-514350">
              <a:buFont typeface="+mj-lt"/>
              <a:buAutoNum type="arabicPeriod"/>
            </a:pPr>
            <a:r>
              <a:rPr lang="fr-FR" dirty="0" smtClean="0"/>
              <a:t>Google</a:t>
            </a:r>
            <a:endParaRPr lang="fr-FR" dirty="0"/>
          </a:p>
        </p:txBody>
      </p:sp>
    </p:spTree>
    <p:extLst>
      <p:ext uri="{BB962C8B-B14F-4D97-AF65-F5344CB8AC3E}">
        <p14:creationId xmlns:p14="http://schemas.microsoft.com/office/powerpoint/2010/main" val="286385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édia en ligne 4" descr="4k_background_footage_Ae_plugin_plexus_hd">
            <a:hlinkClick r:id="" action="ppaction://media"/>
            <a:extLst>
              <a:ext uri="{FF2B5EF4-FFF2-40B4-BE49-F238E27FC236}">
                <a16:creationId xmlns:a16="http://schemas.microsoft.com/office/drawing/2014/main" xmlns="" id="{F8B7828B-F12B-234F-97C7-34202544131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0"/>
            <a:ext cx="12198350" cy="6861572"/>
          </a:xfrm>
          <a:prstGeom prst="rect">
            <a:avLst/>
          </a:prstGeom>
        </p:spPr>
      </p:pic>
      <p:sp>
        <p:nvSpPr>
          <p:cNvPr id="2" name="Titre 1">
            <a:extLst>
              <a:ext uri="{FF2B5EF4-FFF2-40B4-BE49-F238E27FC236}">
                <a16:creationId xmlns:a16="http://schemas.microsoft.com/office/drawing/2014/main" xmlns="" id="{C88E1E32-DEED-426B-ADCB-D80320A69155}"/>
              </a:ext>
            </a:extLst>
          </p:cNvPr>
          <p:cNvSpPr>
            <a:spLocks noGrp="1"/>
          </p:cNvSpPr>
          <p:nvPr>
            <p:ph type="title"/>
          </p:nvPr>
        </p:nvSpPr>
        <p:spPr/>
        <p:txBody>
          <a:bodyPr/>
          <a:lstStyle/>
          <a:p>
            <a:pPr algn="ctr"/>
            <a:r>
              <a:rPr lang="fr-FR" b="1" spc="300" dirty="0" smtClean="0">
                <a:solidFill>
                  <a:schemeClr val="bg1"/>
                </a:solidFill>
                <a:latin typeface="+mn-lt"/>
              </a:rPr>
              <a:t>STRATEGIES d’OPTIMISATION SEO</a:t>
            </a:r>
            <a:endParaRPr lang="fr-FR" dirty="0">
              <a:solidFill>
                <a:schemeClr val="bg1"/>
              </a:solidFill>
            </a:endParaRPr>
          </a:p>
        </p:txBody>
      </p:sp>
      <p:sp>
        <p:nvSpPr>
          <p:cNvPr id="7" name="Rectangle 6">
            <a:extLst>
              <a:ext uri="{FF2B5EF4-FFF2-40B4-BE49-F238E27FC236}">
                <a16:creationId xmlns:a16="http://schemas.microsoft.com/office/drawing/2014/main" xmlns="" id="{5E4E17B6-3097-1E40-871B-7529B5FF447A}"/>
              </a:ext>
            </a:extLst>
          </p:cNvPr>
          <p:cNvSpPr/>
          <p:nvPr/>
        </p:nvSpPr>
        <p:spPr>
          <a:xfrm>
            <a:off x="8895260" y="4984504"/>
            <a:ext cx="804913" cy="76354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 coins arrondis 7">
            <a:extLst>
              <a:ext uri="{FF2B5EF4-FFF2-40B4-BE49-F238E27FC236}">
                <a16:creationId xmlns:a16="http://schemas.microsoft.com/office/drawing/2014/main" xmlns="" id="{CB93066D-A4E6-604A-8D81-B00DAC37D435}"/>
              </a:ext>
            </a:extLst>
          </p:cNvPr>
          <p:cNvSpPr/>
          <p:nvPr/>
        </p:nvSpPr>
        <p:spPr>
          <a:xfrm>
            <a:off x="1374773" y="1786232"/>
            <a:ext cx="3048000" cy="3580043"/>
          </a:xfrm>
          <a:prstGeom prst="roundRect">
            <a:avLst/>
          </a:prstGeom>
          <a:solidFill>
            <a:srgbClr val="FF0000">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t>Comprendre le SEO</a:t>
            </a:r>
            <a:endParaRPr lang="fr-FR" sz="3200" dirty="0"/>
          </a:p>
          <a:p>
            <a:pPr marL="457200" indent="-457200">
              <a:buFont typeface="Arial" panose="020B0604020202020204" pitchFamily="34" charset="0"/>
              <a:buChar char="•"/>
            </a:pPr>
            <a:endParaRPr lang="fr-FR" sz="2000" dirty="0"/>
          </a:p>
          <a:p>
            <a:pPr marL="457200" indent="-457200">
              <a:buFont typeface="Arial" panose="020B0604020202020204" pitchFamily="34" charset="0"/>
              <a:buChar char="•"/>
            </a:pPr>
            <a:r>
              <a:rPr lang="fr-FR" sz="2000" dirty="0"/>
              <a:t>Qu’est-ce que c’est?</a:t>
            </a:r>
          </a:p>
          <a:p>
            <a:pPr marL="457200" indent="-457200">
              <a:buFont typeface="Arial" panose="020B0604020202020204" pitchFamily="34" charset="0"/>
              <a:buChar char="•"/>
            </a:pPr>
            <a:r>
              <a:rPr lang="fr-FR" sz="2000" dirty="0"/>
              <a:t>Comment ça fonctionne? </a:t>
            </a:r>
          </a:p>
        </p:txBody>
      </p:sp>
      <p:sp>
        <p:nvSpPr>
          <p:cNvPr id="5" name="Ellipse 4">
            <a:extLst>
              <a:ext uri="{FF2B5EF4-FFF2-40B4-BE49-F238E27FC236}">
                <a16:creationId xmlns:a16="http://schemas.microsoft.com/office/drawing/2014/main" xmlns="" id="{C26F61F1-AF4E-1E4C-837F-9DCCCC01A9D4}"/>
              </a:ext>
            </a:extLst>
          </p:cNvPr>
          <p:cNvSpPr/>
          <p:nvPr/>
        </p:nvSpPr>
        <p:spPr>
          <a:xfrm>
            <a:off x="2491827" y="4959329"/>
            <a:ext cx="813892" cy="81389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 coins arrondis 8">
            <a:extLst>
              <a:ext uri="{FF2B5EF4-FFF2-40B4-BE49-F238E27FC236}">
                <a16:creationId xmlns:a16="http://schemas.microsoft.com/office/drawing/2014/main" xmlns="" id="{3EF0B78B-87D4-3349-96F3-09856E2E845A}"/>
              </a:ext>
            </a:extLst>
          </p:cNvPr>
          <p:cNvSpPr/>
          <p:nvPr/>
        </p:nvSpPr>
        <p:spPr>
          <a:xfrm>
            <a:off x="4555911" y="1786232"/>
            <a:ext cx="3048000" cy="3580043"/>
          </a:xfrm>
          <a:prstGeom prst="roundRect">
            <a:avLst/>
          </a:prstGeom>
          <a:solidFill>
            <a:schemeClr val="accent6">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t>Pratiquer :</a:t>
            </a:r>
          </a:p>
          <a:p>
            <a:pPr algn="ctr"/>
            <a:r>
              <a:rPr lang="fr-FR" sz="3200" dirty="0" smtClean="0"/>
              <a:t>2 cas réels concrets</a:t>
            </a:r>
            <a:endParaRPr lang="fr-FR" sz="3200" dirty="0"/>
          </a:p>
          <a:p>
            <a:pPr marL="457200" indent="-457200">
              <a:buFont typeface="Arial" panose="020B0604020202020204" pitchFamily="34" charset="0"/>
              <a:buChar char="•"/>
            </a:pPr>
            <a:endParaRPr lang="fr-FR" sz="2000" dirty="0"/>
          </a:p>
          <a:p>
            <a:pPr marL="457200" indent="-457200">
              <a:buFont typeface="Arial" panose="020B0604020202020204" pitchFamily="34" charset="0"/>
              <a:buChar char="•"/>
            </a:pPr>
            <a:r>
              <a:rPr lang="fr-FR" sz="2000" dirty="0"/>
              <a:t>Mauvais SEO</a:t>
            </a:r>
          </a:p>
          <a:p>
            <a:pPr marL="457200" indent="-457200">
              <a:buFont typeface="Arial" panose="020B0604020202020204" pitchFamily="34" charset="0"/>
              <a:buChar char="•"/>
            </a:pPr>
            <a:r>
              <a:rPr lang="fr-FR" sz="2000" dirty="0"/>
              <a:t>Bon SEO</a:t>
            </a:r>
          </a:p>
        </p:txBody>
      </p:sp>
      <p:sp>
        <p:nvSpPr>
          <p:cNvPr id="6" name="Triangle 5">
            <a:extLst>
              <a:ext uri="{FF2B5EF4-FFF2-40B4-BE49-F238E27FC236}">
                <a16:creationId xmlns:a16="http://schemas.microsoft.com/office/drawing/2014/main" xmlns="" id="{D9030041-F47A-5C49-A763-E184B92F6C5B}"/>
              </a:ext>
            </a:extLst>
          </p:cNvPr>
          <p:cNvSpPr/>
          <p:nvPr/>
        </p:nvSpPr>
        <p:spPr>
          <a:xfrm>
            <a:off x="5694858" y="4990285"/>
            <a:ext cx="813892" cy="70163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 coins arrondis 9">
            <a:extLst>
              <a:ext uri="{FF2B5EF4-FFF2-40B4-BE49-F238E27FC236}">
                <a16:creationId xmlns:a16="http://schemas.microsoft.com/office/drawing/2014/main" xmlns="" id="{F1A81728-CBF0-8E47-9AD3-FB2DE928245A}"/>
              </a:ext>
            </a:extLst>
          </p:cNvPr>
          <p:cNvSpPr/>
          <p:nvPr/>
        </p:nvSpPr>
        <p:spPr>
          <a:xfrm>
            <a:off x="7773716" y="1786232"/>
            <a:ext cx="3048000" cy="3580043"/>
          </a:xfrm>
          <a:prstGeom prst="roundRect">
            <a:avLst/>
          </a:prstGeom>
          <a:solidFill>
            <a:srgbClr val="00B0F0">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t>Comment fonctionne Google ?</a:t>
            </a:r>
            <a:endParaRPr lang="fr-FR" sz="3200" dirty="0"/>
          </a:p>
          <a:p>
            <a:pPr marL="457200" indent="-457200">
              <a:buFont typeface="Arial" panose="020B0604020202020204" pitchFamily="34" charset="0"/>
              <a:buChar char="•"/>
            </a:pPr>
            <a:endParaRPr lang="fr-FR" sz="2000" dirty="0"/>
          </a:p>
          <a:p>
            <a:pPr marL="457200" indent="-457200">
              <a:buFont typeface="Arial" panose="020B0604020202020204" pitchFamily="34" charset="0"/>
              <a:buChar char="•"/>
            </a:pPr>
            <a:r>
              <a:rPr lang="fr-FR" sz="2000" dirty="0" smtClean="0"/>
              <a:t>Les 300 </a:t>
            </a:r>
            <a:r>
              <a:rPr lang="fr-FR" sz="2000" dirty="0"/>
              <a:t>critères pour être bien référencé</a:t>
            </a:r>
          </a:p>
        </p:txBody>
      </p:sp>
    </p:spTree>
    <p:extLst>
      <p:ext uri="{BB962C8B-B14F-4D97-AF65-F5344CB8AC3E}">
        <p14:creationId xmlns:p14="http://schemas.microsoft.com/office/powerpoint/2010/main" val="298397610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0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4"/>
                                        </p:tgtEl>
                                      </p:cBhvr>
                                    </p:cmd>
                                  </p:childTnLst>
                                </p:cTn>
                              </p:par>
                            </p:childTnLst>
                          </p:cTn>
                        </p:par>
                      </p:childTnLst>
                    </p:cTn>
                  </p:par>
                </p:childTnLst>
              </p:cTn>
              <p:nextCondLst>
                <p:cond evt="onClick" delay="0">
                  <p:tgtEl>
                    <p:spTgt spid="4"/>
                  </p:tgtEl>
                </p:cond>
              </p:nextCondLst>
            </p:seq>
            <p:video>
              <p:cMediaNode vol="80000" mute="1">
                <p:cTn id="24" repeatCount="indefinite" fill="hold" display="0">
                  <p:stCondLst>
                    <p:cond delay="indefinite"/>
                  </p:stCondLst>
                </p:cTn>
                <p:tgtEl>
                  <p:spTgt spid="4"/>
                </p:tgtEl>
              </p:cMediaNode>
            </p:video>
          </p:childTnLst>
        </p:cTn>
      </p:par>
    </p:tnLst>
    <p:bldLst>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Qu’est-ce que le SEO ?</a:t>
            </a:r>
            <a:endParaRPr lang="fr-FR" dirty="0"/>
          </a:p>
        </p:txBody>
      </p:sp>
      <p:sp>
        <p:nvSpPr>
          <p:cNvPr id="3" name="Espace réservé du contenu 2"/>
          <p:cNvSpPr>
            <a:spLocks noGrp="1"/>
          </p:cNvSpPr>
          <p:nvPr>
            <p:ph idx="1"/>
          </p:nvPr>
        </p:nvSpPr>
        <p:spPr/>
        <p:txBody>
          <a:bodyPr/>
          <a:lstStyle/>
          <a:p>
            <a:r>
              <a:rPr lang="en-US" dirty="0"/>
              <a:t>Le consultant SEO a </a:t>
            </a:r>
            <a:r>
              <a:rPr lang="en-US" dirty="0" err="1"/>
              <a:t>aujourd'hui</a:t>
            </a:r>
            <a:r>
              <a:rPr lang="en-US" dirty="0"/>
              <a:t> beaucoup de choses </a:t>
            </a:r>
            <a:r>
              <a:rPr lang="en-US" dirty="0" err="1"/>
              <a:t>à</a:t>
            </a:r>
            <a:r>
              <a:rPr lang="en-US" dirty="0"/>
              <a:t> </a:t>
            </a:r>
            <a:r>
              <a:rPr lang="en-US" dirty="0" err="1"/>
              <a:t>penser</a:t>
            </a:r>
            <a:r>
              <a:rPr lang="en-US" dirty="0"/>
              <a:t> </a:t>
            </a:r>
            <a:r>
              <a:rPr lang="en-US" dirty="0" err="1"/>
              <a:t>lorsqu'il</a:t>
            </a:r>
            <a:r>
              <a:rPr lang="en-US" dirty="0"/>
              <a:t> </a:t>
            </a:r>
            <a:r>
              <a:rPr lang="en-US" dirty="0" err="1"/>
              <a:t>utilise</a:t>
            </a:r>
            <a:r>
              <a:rPr lang="en-US" dirty="0"/>
              <a:t> le SEO pour son site. Un site </a:t>
            </a:r>
            <a:r>
              <a:rPr lang="en-US" dirty="0" err="1"/>
              <a:t>bien</a:t>
            </a:r>
            <a:r>
              <a:rPr lang="en-US" dirty="0"/>
              <a:t> </a:t>
            </a:r>
            <a:r>
              <a:rPr lang="en-US" dirty="0" err="1"/>
              <a:t>référencé</a:t>
            </a:r>
            <a:r>
              <a:rPr lang="en-US" dirty="0"/>
              <a:t> </a:t>
            </a:r>
            <a:r>
              <a:rPr lang="en-US" dirty="0" err="1"/>
              <a:t>dépend</a:t>
            </a:r>
            <a:r>
              <a:rPr lang="en-US" dirty="0"/>
              <a:t> de </a:t>
            </a:r>
            <a:r>
              <a:rPr lang="en-US" dirty="0" err="1"/>
              <a:t>nombreux</a:t>
            </a:r>
            <a:r>
              <a:rPr lang="en-US" dirty="0"/>
              <a:t> </a:t>
            </a:r>
            <a:r>
              <a:rPr lang="en-US" dirty="0" err="1"/>
              <a:t>critères</a:t>
            </a:r>
            <a:r>
              <a:rPr lang="en-US" dirty="0"/>
              <a:t> </a:t>
            </a:r>
            <a:r>
              <a:rPr lang="en-US" dirty="0" err="1"/>
              <a:t>que</a:t>
            </a:r>
            <a:r>
              <a:rPr lang="en-US" dirty="0"/>
              <a:t> nous </a:t>
            </a:r>
            <a:r>
              <a:rPr lang="en-US" dirty="0" err="1"/>
              <a:t>allons</a:t>
            </a:r>
            <a:r>
              <a:rPr lang="en-US" dirty="0"/>
              <a:t> </a:t>
            </a:r>
            <a:r>
              <a:rPr lang="en-US" dirty="0" err="1"/>
              <a:t>découvrir</a:t>
            </a:r>
            <a:r>
              <a:rPr lang="en-US" dirty="0"/>
              <a:t> par la suite</a:t>
            </a:r>
            <a:r>
              <a:rPr lang="en-US" dirty="0" smtClean="0"/>
              <a:t>.</a:t>
            </a:r>
          </a:p>
          <a:p>
            <a:r>
              <a:rPr lang="en-US" dirty="0" err="1" smtClean="0"/>
              <a:t>Parmi</a:t>
            </a:r>
            <a:r>
              <a:rPr lang="en-US" dirty="0" smtClean="0"/>
              <a:t> </a:t>
            </a:r>
            <a:r>
              <a:rPr lang="en-US" dirty="0" err="1" smtClean="0"/>
              <a:t>ces</a:t>
            </a:r>
            <a:r>
              <a:rPr lang="en-US" dirty="0" smtClean="0"/>
              <a:t> </a:t>
            </a:r>
            <a:r>
              <a:rPr lang="en-US" dirty="0" err="1" smtClean="0"/>
              <a:t>nombreux</a:t>
            </a:r>
            <a:r>
              <a:rPr lang="en-US" dirty="0" smtClean="0"/>
              <a:t> </a:t>
            </a:r>
            <a:r>
              <a:rPr lang="en-US" dirty="0" err="1" smtClean="0"/>
              <a:t>critères</a:t>
            </a:r>
            <a:r>
              <a:rPr lang="en-US" dirty="0" smtClean="0"/>
              <a:t>, on </a:t>
            </a:r>
            <a:r>
              <a:rPr lang="en-US" dirty="0" err="1" smtClean="0"/>
              <a:t>notera</a:t>
            </a:r>
            <a:r>
              <a:rPr lang="en-US" dirty="0" smtClean="0"/>
              <a:t> la </a:t>
            </a:r>
            <a:r>
              <a:rPr lang="en-US" dirty="0" err="1" smtClean="0"/>
              <a:t>qualité</a:t>
            </a:r>
            <a:r>
              <a:rPr lang="en-US" dirty="0" smtClean="0"/>
              <a:t> </a:t>
            </a:r>
            <a:r>
              <a:rPr lang="en-US" dirty="0" err="1" smtClean="0"/>
              <a:t>rédactionnelle</a:t>
            </a:r>
            <a:r>
              <a:rPr lang="en-US" dirty="0" smtClean="0"/>
              <a:t> du </a:t>
            </a:r>
            <a:r>
              <a:rPr lang="en-US" dirty="0" err="1" smtClean="0"/>
              <a:t>texte</a:t>
            </a:r>
            <a:r>
              <a:rPr lang="en-US" dirty="0" smtClean="0"/>
              <a:t>, le </a:t>
            </a:r>
            <a:r>
              <a:rPr lang="en-US" dirty="0" err="1" smtClean="0"/>
              <a:t>choix</a:t>
            </a:r>
            <a:r>
              <a:rPr lang="en-US" dirty="0" smtClean="0"/>
              <a:t> </a:t>
            </a:r>
            <a:r>
              <a:rPr lang="en-US" dirty="0" err="1" smtClean="0"/>
              <a:t>stratégique</a:t>
            </a:r>
            <a:r>
              <a:rPr lang="en-US" dirty="0" smtClean="0"/>
              <a:t> des mots clefs, la </a:t>
            </a:r>
            <a:r>
              <a:rPr lang="en-US" dirty="0" err="1" smtClean="0"/>
              <a:t>responsivité</a:t>
            </a:r>
            <a:r>
              <a:rPr lang="en-US" dirty="0" smtClean="0"/>
              <a:t> du site, la </a:t>
            </a:r>
            <a:r>
              <a:rPr lang="en-US" dirty="0" err="1" smtClean="0"/>
              <a:t>mise</a:t>
            </a:r>
            <a:r>
              <a:rPr lang="en-US" dirty="0" smtClean="0"/>
              <a:t> en page et la structuration du site, la </a:t>
            </a:r>
            <a:r>
              <a:rPr lang="en-US" dirty="0" err="1" smtClean="0"/>
              <a:t>compréhension</a:t>
            </a:r>
            <a:r>
              <a:rPr lang="en-US" dirty="0" smtClean="0"/>
              <a:t> des </a:t>
            </a:r>
            <a:r>
              <a:rPr lang="en-US" dirty="0" err="1" smtClean="0"/>
              <a:t>règles</a:t>
            </a:r>
            <a:r>
              <a:rPr lang="en-US" dirty="0" smtClean="0"/>
              <a:t> et des </a:t>
            </a:r>
            <a:r>
              <a:rPr lang="en-US" dirty="0" err="1" smtClean="0"/>
              <a:t>algorytmes</a:t>
            </a:r>
            <a:r>
              <a:rPr lang="en-US" dirty="0" smtClean="0"/>
              <a:t> des </a:t>
            </a:r>
            <a:r>
              <a:rPr lang="en-US" dirty="0" err="1" smtClean="0"/>
              <a:t>moteurs</a:t>
            </a:r>
            <a:r>
              <a:rPr lang="en-US" dirty="0" smtClean="0"/>
              <a:t> de </a:t>
            </a:r>
            <a:r>
              <a:rPr lang="en-US" dirty="0" err="1" smtClean="0"/>
              <a:t>recherche</a:t>
            </a:r>
            <a:r>
              <a:rPr lang="en-US" dirty="0" smtClean="0"/>
              <a:t>.</a:t>
            </a:r>
            <a:endParaRPr lang="fr-FR" dirty="0"/>
          </a:p>
          <a:p>
            <a:pPr marL="0" indent="0">
              <a:buNone/>
            </a:pPr>
            <a:endParaRPr lang="fr-FR" dirty="0"/>
          </a:p>
        </p:txBody>
      </p:sp>
    </p:spTree>
    <p:extLst>
      <p:ext uri="{BB962C8B-B14F-4D97-AF65-F5344CB8AC3E}">
        <p14:creationId xmlns:p14="http://schemas.microsoft.com/office/powerpoint/2010/main" val="1326352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édia en ligne 4" descr="4k_background_footage_Ae_plugin_plexus_hd">
            <a:hlinkClick r:id="" action="ppaction://media"/>
            <a:extLst>
              <a:ext uri="{FF2B5EF4-FFF2-40B4-BE49-F238E27FC236}">
                <a16:creationId xmlns:a16="http://schemas.microsoft.com/office/drawing/2014/main" xmlns="" id="{F8B7828B-F12B-234F-97C7-34202544131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0"/>
            <a:ext cx="12198350" cy="6861572"/>
          </a:xfrm>
          <a:prstGeom prst="rect">
            <a:avLst/>
          </a:prstGeom>
        </p:spPr>
      </p:pic>
      <p:sp>
        <p:nvSpPr>
          <p:cNvPr id="2" name="Titre 1">
            <a:extLst>
              <a:ext uri="{FF2B5EF4-FFF2-40B4-BE49-F238E27FC236}">
                <a16:creationId xmlns:a16="http://schemas.microsoft.com/office/drawing/2014/main" xmlns="" id="{C88E1E32-DEED-426B-ADCB-D80320A69155}"/>
              </a:ext>
            </a:extLst>
          </p:cNvPr>
          <p:cNvSpPr>
            <a:spLocks noGrp="1"/>
          </p:cNvSpPr>
          <p:nvPr>
            <p:ph type="title"/>
          </p:nvPr>
        </p:nvSpPr>
        <p:spPr>
          <a:xfrm>
            <a:off x="722670" y="220228"/>
            <a:ext cx="8179809" cy="632776"/>
          </a:xfrm>
        </p:spPr>
        <p:txBody>
          <a:bodyPr/>
          <a:lstStyle/>
          <a:p>
            <a:pPr algn="ctr"/>
            <a:r>
              <a:rPr lang="fr-FR" sz="2800" b="1" dirty="0">
                <a:solidFill>
                  <a:schemeClr val="bg1"/>
                </a:solidFill>
                <a:ea typeface="+mn-ea"/>
                <a:cs typeface="Calibri Light"/>
              </a:rPr>
              <a:t>LE SEO, UN OUTIL COMPLEXE MAIS INDISPENSABLE</a:t>
            </a:r>
          </a:p>
        </p:txBody>
      </p:sp>
      <p:sp>
        <p:nvSpPr>
          <p:cNvPr id="3" name="Rectangle : coins arrondis 2">
            <a:extLst>
              <a:ext uri="{FF2B5EF4-FFF2-40B4-BE49-F238E27FC236}">
                <a16:creationId xmlns:a16="http://schemas.microsoft.com/office/drawing/2014/main" xmlns="" id="{33BFB048-AF41-4681-B42A-736C2C6B91BA}"/>
              </a:ext>
            </a:extLst>
          </p:cNvPr>
          <p:cNvSpPr/>
          <p:nvPr/>
        </p:nvSpPr>
        <p:spPr>
          <a:xfrm>
            <a:off x="4574518" y="1460395"/>
            <a:ext cx="3035404" cy="812380"/>
          </a:xfrm>
          <a:prstGeom prst="round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r-FR">
                <a:solidFill>
                  <a:schemeClr val="bg1"/>
                </a:solidFill>
                <a:cs typeface="Calibri"/>
              </a:rPr>
              <a:t>Qualité du texte </a:t>
            </a:r>
            <a:endParaRPr lang="fr-FR">
              <a:solidFill>
                <a:schemeClr val="bg1"/>
              </a:solidFill>
            </a:endParaRPr>
          </a:p>
        </p:txBody>
      </p:sp>
      <p:sp>
        <p:nvSpPr>
          <p:cNvPr id="12" name="Rectangle : coins arrondis 11">
            <a:extLst>
              <a:ext uri="{FF2B5EF4-FFF2-40B4-BE49-F238E27FC236}">
                <a16:creationId xmlns:a16="http://schemas.microsoft.com/office/drawing/2014/main" xmlns="" id="{63FE3B1F-3B1D-4833-BF20-4984F454942A}"/>
              </a:ext>
            </a:extLst>
          </p:cNvPr>
          <p:cNvSpPr/>
          <p:nvPr/>
        </p:nvSpPr>
        <p:spPr>
          <a:xfrm>
            <a:off x="435080" y="2510113"/>
            <a:ext cx="3041701" cy="812380"/>
          </a:xfrm>
          <a:prstGeom prst="round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a:solidFill>
                  <a:schemeClr val="bg1"/>
                </a:solidFill>
                <a:cs typeface="Calibri"/>
              </a:rPr>
              <a:t>Réglementations des moteurs de recherche</a:t>
            </a:r>
            <a:endParaRPr lang="fr-FR">
              <a:solidFill>
                <a:schemeClr val="bg1"/>
              </a:solidFill>
            </a:endParaRPr>
          </a:p>
        </p:txBody>
      </p:sp>
      <p:sp>
        <p:nvSpPr>
          <p:cNvPr id="13" name="Rectangle : coins arrondis 12">
            <a:extLst>
              <a:ext uri="{FF2B5EF4-FFF2-40B4-BE49-F238E27FC236}">
                <a16:creationId xmlns:a16="http://schemas.microsoft.com/office/drawing/2014/main" xmlns="" id="{9D0A55F3-D081-4585-A9BA-9B56BD553B36}"/>
              </a:ext>
            </a:extLst>
          </p:cNvPr>
          <p:cNvSpPr/>
          <p:nvPr/>
        </p:nvSpPr>
        <p:spPr>
          <a:xfrm>
            <a:off x="445708" y="3950278"/>
            <a:ext cx="3029106" cy="818677"/>
          </a:xfrm>
          <a:prstGeom prst="round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a:solidFill>
                  <a:schemeClr val="bg1"/>
                </a:solidFill>
                <a:cs typeface="Calibri"/>
              </a:rPr>
              <a:t>Algorithmes </a:t>
            </a:r>
            <a:endParaRPr lang="fr-FR">
              <a:solidFill>
                <a:schemeClr val="bg1"/>
              </a:solidFill>
            </a:endParaRPr>
          </a:p>
        </p:txBody>
      </p:sp>
      <p:sp>
        <p:nvSpPr>
          <p:cNvPr id="15" name="Rectangle : coins arrondis 14">
            <a:extLst>
              <a:ext uri="{FF2B5EF4-FFF2-40B4-BE49-F238E27FC236}">
                <a16:creationId xmlns:a16="http://schemas.microsoft.com/office/drawing/2014/main" xmlns="" id="{C39E34AE-C97C-42B1-A19E-377C390D7D73}"/>
              </a:ext>
            </a:extLst>
          </p:cNvPr>
          <p:cNvSpPr/>
          <p:nvPr/>
        </p:nvSpPr>
        <p:spPr>
          <a:xfrm>
            <a:off x="8691523" y="2510507"/>
            <a:ext cx="3054297" cy="812380"/>
          </a:xfrm>
          <a:prstGeom prst="round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a:solidFill>
                  <a:schemeClr val="bg1"/>
                </a:solidFill>
                <a:cs typeface="Calibri"/>
              </a:rPr>
              <a:t>Choix des mots clés </a:t>
            </a:r>
            <a:endParaRPr lang="fr-FR">
              <a:solidFill>
                <a:schemeClr val="bg1"/>
              </a:solidFill>
            </a:endParaRPr>
          </a:p>
        </p:txBody>
      </p:sp>
      <p:sp>
        <p:nvSpPr>
          <p:cNvPr id="16" name="Rectangle : coins arrondis 15">
            <a:extLst>
              <a:ext uri="{FF2B5EF4-FFF2-40B4-BE49-F238E27FC236}">
                <a16:creationId xmlns:a16="http://schemas.microsoft.com/office/drawing/2014/main" xmlns="" id="{EAEFE4EF-F568-4E4F-93EE-7A7FD3FBE2EE}"/>
              </a:ext>
            </a:extLst>
          </p:cNvPr>
          <p:cNvSpPr/>
          <p:nvPr/>
        </p:nvSpPr>
        <p:spPr>
          <a:xfrm>
            <a:off x="8689555" y="3950671"/>
            <a:ext cx="3054297" cy="818678"/>
          </a:xfrm>
          <a:prstGeom prst="round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a:solidFill>
                  <a:schemeClr val="bg1"/>
                </a:solidFill>
                <a:cs typeface="Calibri"/>
              </a:rPr>
              <a:t>Site responsive</a:t>
            </a:r>
            <a:endParaRPr lang="fr-FR">
              <a:solidFill>
                <a:schemeClr val="bg1"/>
              </a:solidFill>
            </a:endParaRPr>
          </a:p>
        </p:txBody>
      </p:sp>
      <p:sp>
        <p:nvSpPr>
          <p:cNvPr id="17" name="Rectangle : coins arrondis 16">
            <a:extLst>
              <a:ext uri="{FF2B5EF4-FFF2-40B4-BE49-F238E27FC236}">
                <a16:creationId xmlns:a16="http://schemas.microsoft.com/office/drawing/2014/main" xmlns="" id="{E2081AB3-FADD-43D3-9CB1-4842DBD84F04}"/>
              </a:ext>
            </a:extLst>
          </p:cNvPr>
          <p:cNvSpPr/>
          <p:nvPr/>
        </p:nvSpPr>
        <p:spPr>
          <a:xfrm>
            <a:off x="4575306" y="5044472"/>
            <a:ext cx="3035404" cy="824975"/>
          </a:xfrm>
          <a:prstGeom prst="round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a:solidFill>
                  <a:schemeClr val="bg1"/>
                </a:solidFill>
                <a:cs typeface="Calibri"/>
              </a:rPr>
              <a:t>Mise en page / structure du site </a:t>
            </a:r>
            <a:endParaRPr lang="fr-FR" dirty="0">
              <a:solidFill>
                <a:schemeClr val="bg1"/>
              </a:solidFill>
            </a:endParaRPr>
          </a:p>
        </p:txBody>
      </p:sp>
      <p:pic>
        <p:nvPicPr>
          <p:cNvPr id="18" name="Image 18" descr="Une image contenant assis, jouet, orange, tenant&#10;&#10;Description générée avec un niveau de confiance très élevé">
            <a:extLst>
              <a:ext uri="{FF2B5EF4-FFF2-40B4-BE49-F238E27FC236}">
                <a16:creationId xmlns:a16="http://schemas.microsoft.com/office/drawing/2014/main" xmlns="" id="{C85AD548-2CD2-4B4C-A079-DAFD16C95B5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45055" y1="63000" x2="45055" y2="63000"/>
                        <a14:foregroundMark x1="47253" y1="61000" x2="47253" y2="61000"/>
                      </a14:backgroundRemoval>
                    </a14:imgEffect>
                  </a14:imgLayer>
                </a14:imgProps>
              </a:ext>
            </a:extLst>
          </a:blip>
          <a:stretch>
            <a:fillRect/>
          </a:stretch>
        </p:blipFill>
        <p:spPr>
          <a:xfrm>
            <a:off x="4854809" y="2497496"/>
            <a:ext cx="2474821" cy="2719584"/>
          </a:xfrm>
          <a:prstGeom prst="rect">
            <a:avLst/>
          </a:prstGeom>
        </p:spPr>
      </p:pic>
    </p:spTree>
    <p:extLst>
      <p:ext uri="{BB962C8B-B14F-4D97-AF65-F5344CB8AC3E}">
        <p14:creationId xmlns:p14="http://schemas.microsoft.com/office/powerpoint/2010/main" val="101735527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Comment optimiser le SEO ?</a:t>
            </a:r>
            <a:endParaRPr lang="fr-FR" dirty="0"/>
          </a:p>
        </p:txBody>
      </p:sp>
      <p:sp>
        <p:nvSpPr>
          <p:cNvPr id="3" name="Espace réservé du contenu 2"/>
          <p:cNvSpPr>
            <a:spLocks noGrp="1"/>
          </p:cNvSpPr>
          <p:nvPr>
            <p:ph idx="1"/>
          </p:nvPr>
        </p:nvSpPr>
        <p:spPr/>
        <p:txBody>
          <a:bodyPr>
            <a:normAutofit fontScale="92500" lnSpcReduction="20000"/>
          </a:bodyPr>
          <a:lstStyle/>
          <a:p>
            <a:r>
              <a:rPr lang="en-US" dirty="0"/>
              <a:t>Le </a:t>
            </a:r>
            <a:r>
              <a:rPr lang="en-US" dirty="0" err="1"/>
              <a:t>référencement</a:t>
            </a:r>
            <a:r>
              <a:rPr lang="en-US" dirty="0"/>
              <a:t> naturel </a:t>
            </a:r>
            <a:r>
              <a:rPr lang="en-US" dirty="0" err="1"/>
              <a:t>vous</a:t>
            </a:r>
            <a:r>
              <a:rPr lang="en-US" dirty="0"/>
              <a:t> </a:t>
            </a:r>
            <a:r>
              <a:rPr lang="en-US" dirty="0" err="1"/>
              <a:t>permet</a:t>
            </a:r>
            <a:r>
              <a:rPr lang="en-US" dirty="0"/>
              <a:t> de </a:t>
            </a:r>
            <a:r>
              <a:rPr lang="en-US" dirty="0" err="1"/>
              <a:t>positionner</a:t>
            </a:r>
            <a:r>
              <a:rPr lang="en-US" dirty="0"/>
              <a:t> </a:t>
            </a:r>
            <a:r>
              <a:rPr lang="en-US" dirty="0" err="1"/>
              <a:t>convenablement</a:t>
            </a:r>
            <a:r>
              <a:rPr lang="en-US" dirty="0"/>
              <a:t> </a:t>
            </a:r>
            <a:r>
              <a:rPr lang="en-US" dirty="0" err="1"/>
              <a:t>vos</a:t>
            </a:r>
            <a:r>
              <a:rPr lang="en-US" dirty="0"/>
              <a:t> pages </a:t>
            </a:r>
            <a:r>
              <a:rPr lang="en-US" dirty="0" err="1"/>
              <a:t>sur</a:t>
            </a:r>
            <a:r>
              <a:rPr lang="en-US" dirty="0"/>
              <a:t> </a:t>
            </a:r>
            <a:r>
              <a:rPr lang="en-US" dirty="0" err="1"/>
              <a:t>plusieurs</a:t>
            </a:r>
            <a:r>
              <a:rPr lang="en-US" dirty="0"/>
              <a:t> mots </a:t>
            </a:r>
            <a:r>
              <a:rPr lang="en-US" dirty="0" err="1"/>
              <a:t>ou</a:t>
            </a:r>
            <a:r>
              <a:rPr lang="en-US" dirty="0"/>
              <a:t> expressions </a:t>
            </a:r>
            <a:r>
              <a:rPr lang="en-US" dirty="0" err="1"/>
              <a:t>clés</a:t>
            </a:r>
            <a:r>
              <a:rPr lang="en-US" dirty="0"/>
              <a:t> </a:t>
            </a:r>
            <a:r>
              <a:rPr lang="en-US" dirty="0" err="1"/>
              <a:t>porteurs</a:t>
            </a:r>
            <a:r>
              <a:rPr lang="en-US" dirty="0"/>
              <a:t> de </a:t>
            </a:r>
            <a:r>
              <a:rPr lang="en-US" dirty="0" err="1"/>
              <a:t>trafic</a:t>
            </a:r>
            <a:r>
              <a:rPr lang="en-US" dirty="0"/>
              <a:t> </a:t>
            </a:r>
            <a:r>
              <a:rPr lang="en-US" dirty="0" err="1"/>
              <a:t>ciblé</a:t>
            </a:r>
            <a:r>
              <a:rPr lang="en-US" dirty="0"/>
              <a:t>, </a:t>
            </a:r>
            <a:r>
              <a:rPr lang="en-US" dirty="0" err="1"/>
              <a:t>c’est</a:t>
            </a:r>
            <a:r>
              <a:rPr lang="en-US" dirty="0"/>
              <a:t>-</a:t>
            </a:r>
            <a:r>
              <a:rPr lang="en-US" dirty="0" err="1"/>
              <a:t>à</a:t>
            </a:r>
            <a:r>
              <a:rPr lang="en-US" dirty="0"/>
              <a:t>-dire en rapport avec </a:t>
            </a:r>
            <a:r>
              <a:rPr lang="en-US" dirty="0" err="1"/>
              <a:t>votre</a:t>
            </a:r>
            <a:r>
              <a:rPr lang="en-US" dirty="0"/>
              <a:t> </a:t>
            </a:r>
            <a:r>
              <a:rPr lang="en-US" dirty="0" err="1"/>
              <a:t>activité</a:t>
            </a:r>
            <a:r>
              <a:rPr lang="en-US" dirty="0"/>
              <a:t> et </a:t>
            </a:r>
            <a:r>
              <a:rPr lang="en-US" dirty="0" err="1"/>
              <a:t>ce</a:t>
            </a:r>
            <a:r>
              <a:rPr lang="en-US" dirty="0"/>
              <a:t> </a:t>
            </a:r>
            <a:r>
              <a:rPr lang="en-US" dirty="0" err="1"/>
              <a:t>que</a:t>
            </a:r>
            <a:r>
              <a:rPr lang="en-US" dirty="0"/>
              <a:t> </a:t>
            </a:r>
            <a:r>
              <a:rPr lang="en-US" dirty="0" err="1"/>
              <a:t>vous</a:t>
            </a:r>
            <a:r>
              <a:rPr lang="en-US" dirty="0"/>
              <a:t> </a:t>
            </a:r>
            <a:r>
              <a:rPr lang="en-US" dirty="0" err="1"/>
              <a:t>proposez</a:t>
            </a:r>
            <a:r>
              <a:rPr lang="en-US" dirty="0"/>
              <a:t>. Les </a:t>
            </a:r>
            <a:r>
              <a:rPr lang="en-US" dirty="0" err="1"/>
              <a:t>internautes</a:t>
            </a:r>
            <a:r>
              <a:rPr lang="en-US" dirty="0"/>
              <a:t> </a:t>
            </a:r>
            <a:r>
              <a:rPr lang="en-US" dirty="0" err="1"/>
              <a:t>accèdent</a:t>
            </a:r>
            <a:r>
              <a:rPr lang="en-US" dirty="0"/>
              <a:t> </a:t>
            </a:r>
            <a:r>
              <a:rPr lang="en-US" dirty="0" err="1"/>
              <a:t>ainsi</a:t>
            </a:r>
            <a:r>
              <a:rPr lang="en-US" dirty="0"/>
              <a:t> </a:t>
            </a:r>
            <a:r>
              <a:rPr lang="en-US" dirty="0" err="1"/>
              <a:t>à</a:t>
            </a:r>
            <a:r>
              <a:rPr lang="en-US" dirty="0"/>
              <a:t> </a:t>
            </a:r>
            <a:r>
              <a:rPr lang="en-US" dirty="0" err="1"/>
              <a:t>votre</a:t>
            </a:r>
            <a:r>
              <a:rPr lang="en-US" dirty="0"/>
              <a:t> site via des </a:t>
            </a:r>
            <a:r>
              <a:rPr lang="en-US" dirty="0" err="1"/>
              <a:t>requêtes</a:t>
            </a:r>
            <a:r>
              <a:rPr lang="en-US" dirty="0"/>
              <a:t> </a:t>
            </a:r>
            <a:r>
              <a:rPr lang="en-US" dirty="0" err="1"/>
              <a:t>ciblées</a:t>
            </a:r>
            <a:r>
              <a:rPr lang="en-US" dirty="0"/>
              <a:t> qui les </a:t>
            </a:r>
            <a:r>
              <a:rPr lang="en-US" dirty="0" err="1"/>
              <a:t>dirigent</a:t>
            </a:r>
            <a:r>
              <a:rPr lang="en-US" dirty="0"/>
              <a:t> </a:t>
            </a:r>
            <a:r>
              <a:rPr lang="en-US" dirty="0" err="1"/>
              <a:t>vers</a:t>
            </a:r>
            <a:r>
              <a:rPr lang="en-US" dirty="0"/>
              <a:t> le </a:t>
            </a:r>
            <a:r>
              <a:rPr lang="en-US" dirty="0" err="1"/>
              <a:t>contenu</a:t>
            </a:r>
            <a:r>
              <a:rPr lang="en-US" dirty="0"/>
              <a:t> </a:t>
            </a:r>
            <a:r>
              <a:rPr lang="en-US" dirty="0" err="1"/>
              <a:t>qu’ils</a:t>
            </a:r>
            <a:r>
              <a:rPr lang="en-US" dirty="0"/>
              <a:t> </a:t>
            </a:r>
            <a:r>
              <a:rPr lang="en-US" dirty="0" err="1"/>
              <a:t>désirent</a:t>
            </a:r>
            <a:r>
              <a:rPr lang="en-US" dirty="0"/>
              <a:t>. </a:t>
            </a:r>
            <a:r>
              <a:rPr lang="en-US" dirty="0" err="1"/>
              <a:t>Cela</a:t>
            </a:r>
            <a:r>
              <a:rPr lang="en-US" dirty="0"/>
              <a:t> </a:t>
            </a:r>
            <a:r>
              <a:rPr lang="en-US" dirty="0" err="1"/>
              <a:t>augmente</a:t>
            </a:r>
            <a:r>
              <a:rPr lang="en-US" dirty="0"/>
              <a:t> par la suite (de par </a:t>
            </a:r>
            <a:r>
              <a:rPr lang="en-US" dirty="0" err="1"/>
              <a:t>leur</a:t>
            </a:r>
            <a:r>
              <a:rPr lang="en-US" dirty="0"/>
              <a:t> satisfaction) </a:t>
            </a:r>
            <a:r>
              <a:rPr lang="en-US" dirty="0" err="1"/>
              <a:t>vos</a:t>
            </a:r>
            <a:r>
              <a:rPr lang="en-US" dirty="0"/>
              <a:t> </a:t>
            </a:r>
            <a:r>
              <a:rPr lang="en-US" dirty="0" err="1"/>
              <a:t>visites</a:t>
            </a:r>
            <a:r>
              <a:rPr lang="en-US" dirty="0"/>
              <a:t>, </a:t>
            </a:r>
            <a:r>
              <a:rPr lang="en-US" dirty="0" err="1"/>
              <a:t>ventes</a:t>
            </a:r>
            <a:r>
              <a:rPr lang="en-US" dirty="0"/>
              <a:t>, etc.</a:t>
            </a:r>
            <a:endParaRPr lang="fr-FR" dirty="0"/>
          </a:p>
          <a:p>
            <a:r>
              <a:rPr lang="en-US" dirty="0"/>
              <a:t>Par </a:t>
            </a:r>
            <a:r>
              <a:rPr lang="en-US" dirty="0" err="1"/>
              <a:t>ailleurs</a:t>
            </a:r>
            <a:r>
              <a:rPr lang="en-US" dirty="0"/>
              <a:t>, </a:t>
            </a:r>
            <a:r>
              <a:rPr lang="en-US" dirty="0" err="1"/>
              <a:t>il</a:t>
            </a:r>
            <a:r>
              <a:rPr lang="en-US" dirty="0"/>
              <a:t> </a:t>
            </a:r>
            <a:r>
              <a:rPr lang="en-US" dirty="0" err="1"/>
              <a:t>est</a:t>
            </a:r>
            <a:r>
              <a:rPr lang="en-US" dirty="0"/>
              <a:t> </a:t>
            </a:r>
            <a:r>
              <a:rPr lang="en-US" dirty="0" err="1"/>
              <a:t>à</a:t>
            </a:r>
            <a:r>
              <a:rPr lang="en-US" dirty="0"/>
              <a:t> </a:t>
            </a:r>
            <a:r>
              <a:rPr lang="en-US" dirty="0" err="1"/>
              <a:t>noter</a:t>
            </a:r>
            <a:r>
              <a:rPr lang="en-US" dirty="0"/>
              <a:t> </a:t>
            </a:r>
            <a:r>
              <a:rPr lang="en-US" dirty="0" err="1"/>
              <a:t>qu’aujourd’hui</a:t>
            </a:r>
            <a:r>
              <a:rPr lang="en-US" dirty="0"/>
              <a:t> le </a:t>
            </a:r>
            <a:r>
              <a:rPr lang="en-US" dirty="0" err="1"/>
              <a:t>positionnement</a:t>
            </a:r>
            <a:r>
              <a:rPr lang="en-US" dirty="0"/>
              <a:t> </a:t>
            </a:r>
            <a:r>
              <a:rPr lang="en-US" dirty="0" err="1"/>
              <a:t>n’est</a:t>
            </a:r>
            <a:r>
              <a:rPr lang="en-US" dirty="0"/>
              <a:t> pas le </a:t>
            </a:r>
            <a:r>
              <a:rPr lang="en-US" dirty="0" err="1"/>
              <a:t>seul</a:t>
            </a:r>
            <a:r>
              <a:rPr lang="en-US" dirty="0"/>
              <a:t> </a:t>
            </a:r>
            <a:r>
              <a:rPr lang="en-US" dirty="0" err="1"/>
              <a:t>critère</a:t>
            </a:r>
            <a:r>
              <a:rPr lang="en-US" dirty="0"/>
              <a:t> important </a:t>
            </a:r>
            <a:r>
              <a:rPr lang="en-US" dirty="0" err="1"/>
              <a:t>à</a:t>
            </a:r>
            <a:r>
              <a:rPr lang="en-US" dirty="0"/>
              <a:t> observer en SEO. En </a:t>
            </a:r>
            <a:r>
              <a:rPr lang="en-US" dirty="0" err="1"/>
              <a:t>effet</a:t>
            </a:r>
            <a:r>
              <a:rPr lang="en-US" dirty="0"/>
              <a:t>, </a:t>
            </a:r>
            <a:r>
              <a:rPr lang="en-US" dirty="0" err="1"/>
              <a:t>comme</a:t>
            </a:r>
            <a:r>
              <a:rPr lang="en-US" dirty="0"/>
              <a:t> nous </a:t>
            </a:r>
            <a:r>
              <a:rPr lang="en-US" dirty="0" err="1"/>
              <a:t>l’avons</a:t>
            </a:r>
            <a:r>
              <a:rPr lang="en-US" dirty="0"/>
              <a:t> vu au-</a:t>
            </a:r>
            <a:r>
              <a:rPr lang="en-US" dirty="0" err="1"/>
              <a:t>dessus</a:t>
            </a:r>
            <a:r>
              <a:rPr lang="en-US" dirty="0"/>
              <a:t>, </a:t>
            </a:r>
            <a:r>
              <a:rPr lang="en-US" dirty="0" err="1"/>
              <a:t>une</a:t>
            </a:r>
            <a:r>
              <a:rPr lang="en-US" dirty="0"/>
              <a:t> </a:t>
            </a:r>
            <a:r>
              <a:rPr lang="en-US" dirty="0" err="1"/>
              <a:t>stratégie</a:t>
            </a:r>
            <a:r>
              <a:rPr lang="en-US" dirty="0"/>
              <a:t> SEO </a:t>
            </a:r>
            <a:r>
              <a:rPr lang="en-US" dirty="0" err="1"/>
              <a:t>permet</a:t>
            </a:r>
            <a:r>
              <a:rPr lang="en-US" dirty="0"/>
              <a:t> </a:t>
            </a:r>
            <a:r>
              <a:rPr lang="en-US" dirty="0" err="1"/>
              <a:t>d’améliorer</a:t>
            </a:r>
            <a:r>
              <a:rPr lang="en-US" dirty="0"/>
              <a:t> </a:t>
            </a:r>
            <a:r>
              <a:rPr lang="en-US" dirty="0" err="1"/>
              <a:t>l’environnement</a:t>
            </a:r>
            <a:r>
              <a:rPr lang="en-US" dirty="0"/>
              <a:t> d’un site, </a:t>
            </a:r>
            <a:r>
              <a:rPr lang="en-US" dirty="0" err="1"/>
              <a:t>ce</a:t>
            </a:r>
            <a:r>
              <a:rPr lang="en-US" dirty="0"/>
              <a:t> qui </a:t>
            </a:r>
            <a:r>
              <a:rPr lang="en-US" dirty="0" err="1"/>
              <a:t>signifie</a:t>
            </a:r>
            <a:r>
              <a:rPr lang="en-US" dirty="0"/>
              <a:t> </a:t>
            </a:r>
            <a:r>
              <a:rPr lang="en-US" dirty="0" err="1"/>
              <a:t>que</a:t>
            </a:r>
            <a:r>
              <a:rPr lang="en-US" dirty="0"/>
              <a:t> </a:t>
            </a:r>
            <a:r>
              <a:rPr lang="en-US" dirty="0" err="1"/>
              <a:t>votre</a:t>
            </a:r>
            <a:r>
              <a:rPr lang="en-US" dirty="0"/>
              <a:t> </a:t>
            </a:r>
            <a:r>
              <a:rPr lang="en-US" dirty="0" err="1"/>
              <a:t>volet</a:t>
            </a:r>
            <a:r>
              <a:rPr lang="en-US" dirty="0"/>
              <a:t> </a:t>
            </a:r>
            <a:r>
              <a:rPr lang="en-US" dirty="0" err="1"/>
              <a:t>popularité</a:t>
            </a:r>
            <a:r>
              <a:rPr lang="en-US" dirty="0"/>
              <a:t> sera </a:t>
            </a:r>
            <a:r>
              <a:rPr lang="en-US" dirty="0" err="1"/>
              <a:t>lui</a:t>
            </a:r>
            <a:r>
              <a:rPr lang="en-US" dirty="0"/>
              <a:t> </a:t>
            </a:r>
            <a:r>
              <a:rPr lang="en-US" dirty="0" err="1"/>
              <a:t>aussi</a:t>
            </a:r>
            <a:r>
              <a:rPr lang="en-US" dirty="0"/>
              <a:t> </a:t>
            </a:r>
            <a:r>
              <a:rPr lang="en-US" dirty="0" err="1"/>
              <a:t>optimisé</a:t>
            </a:r>
            <a:r>
              <a:rPr lang="en-US" dirty="0"/>
              <a:t>. </a:t>
            </a:r>
            <a:r>
              <a:rPr lang="en-US" dirty="0" err="1"/>
              <a:t>Vous</a:t>
            </a:r>
            <a:r>
              <a:rPr lang="en-US" dirty="0"/>
              <a:t> </a:t>
            </a:r>
            <a:r>
              <a:rPr lang="en-US" dirty="0" err="1"/>
              <a:t>bénéficierez</a:t>
            </a:r>
            <a:r>
              <a:rPr lang="en-US" dirty="0"/>
              <a:t> </a:t>
            </a:r>
            <a:r>
              <a:rPr lang="en-US" dirty="0" err="1"/>
              <a:t>ainsi</a:t>
            </a:r>
            <a:r>
              <a:rPr lang="en-US" dirty="0"/>
              <a:t> de </a:t>
            </a:r>
            <a:r>
              <a:rPr lang="en-US" dirty="0" err="1"/>
              <a:t>trafic</a:t>
            </a:r>
            <a:r>
              <a:rPr lang="en-US" dirty="0"/>
              <a:t> direct </a:t>
            </a:r>
            <a:r>
              <a:rPr lang="en-US" dirty="0" err="1"/>
              <a:t>provenant</a:t>
            </a:r>
            <a:r>
              <a:rPr lang="en-US" dirty="0"/>
              <a:t> des </a:t>
            </a:r>
            <a:r>
              <a:rPr lang="en-US" dirty="0" err="1"/>
              <a:t>moteurs</a:t>
            </a:r>
            <a:r>
              <a:rPr lang="en-US" dirty="0"/>
              <a:t> de </a:t>
            </a:r>
            <a:r>
              <a:rPr lang="en-US" dirty="0" err="1"/>
              <a:t>recherche</a:t>
            </a:r>
            <a:r>
              <a:rPr lang="en-US" dirty="0"/>
              <a:t>, </a:t>
            </a:r>
            <a:r>
              <a:rPr lang="en-US" dirty="0" err="1"/>
              <a:t>mais</a:t>
            </a:r>
            <a:r>
              <a:rPr lang="en-US" dirty="0"/>
              <a:t> </a:t>
            </a:r>
            <a:r>
              <a:rPr lang="en-US" dirty="0" err="1"/>
              <a:t>aussi</a:t>
            </a:r>
            <a:r>
              <a:rPr lang="en-US" dirty="0"/>
              <a:t> de </a:t>
            </a:r>
            <a:r>
              <a:rPr lang="en-US" dirty="0" err="1"/>
              <a:t>trafic</a:t>
            </a:r>
            <a:r>
              <a:rPr lang="en-US" dirty="0"/>
              <a:t> indirect </a:t>
            </a:r>
            <a:r>
              <a:rPr lang="en-US" dirty="0" err="1"/>
              <a:t>provenant</a:t>
            </a:r>
            <a:r>
              <a:rPr lang="en-US" dirty="0"/>
              <a:t> des </a:t>
            </a:r>
            <a:r>
              <a:rPr lang="en-US" dirty="0" err="1"/>
              <a:t>réseaux</a:t>
            </a:r>
            <a:r>
              <a:rPr lang="en-US" dirty="0"/>
              <a:t>/</a:t>
            </a:r>
            <a:r>
              <a:rPr lang="en-US" dirty="0" err="1"/>
              <a:t>médias</a:t>
            </a:r>
            <a:r>
              <a:rPr lang="en-US" dirty="0"/>
              <a:t> </a:t>
            </a:r>
            <a:r>
              <a:rPr lang="en-US" dirty="0" err="1"/>
              <a:t>sociaux</a:t>
            </a:r>
            <a:r>
              <a:rPr lang="en-US" dirty="0"/>
              <a:t> </a:t>
            </a:r>
            <a:r>
              <a:rPr lang="en-US" dirty="0" err="1"/>
              <a:t>ou</a:t>
            </a:r>
            <a:r>
              <a:rPr lang="en-US" dirty="0"/>
              <a:t> encore des liens qui </a:t>
            </a:r>
            <a:r>
              <a:rPr lang="en-US" dirty="0" err="1"/>
              <a:t>pointent</a:t>
            </a:r>
            <a:r>
              <a:rPr lang="en-US" dirty="0"/>
              <a:t> </a:t>
            </a:r>
            <a:r>
              <a:rPr lang="en-US" dirty="0" err="1"/>
              <a:t>vers</a:t>
            </a:r>
            <a:r>
              <a:rPr lang="en-US" dirty="0"/>
              <a:t> </a:t>
            </a:r>
            <a:r>
              <a:rPr lang="en-US" dirty="0" err="1"/>
              <a:t>votre</a:t>
            </a:r>
            <a:r>
              <a:rPr lang="en-US" dirty="0"/>
              <a:t> site (backlinks).</a:t>
            </a:r>
          </a:p>
          <a:p>
            <a:endParaRPr lang="en-US" dirty="0">
              <a:cs typeface="Calibri"/>
            </a:endParaRPr>
          </a:p>
          <a:p>
            <a:endParaRPr lang="en-US" dirty="0">
              <a:cs typeface="Calibri"/>
            </a:endParaRPr>
          </a:p>
          <a:p>
            <a:endParaRPr lang="en-US" dirty="0">
              <a:cs typeface="Calibri"/>
            </a:endParaRPr>
          </a:p>
          <a:p>
            <a:endParaRPr lang="fr-FR" dirty="0"/>
          </a:p>
        </p:txBody>
      </p:sp>
    </p:spTree>
    <p:extLst>
      <p:ext uri="{BB962C8B-B14F-4D97-AF65-F5344CB8AC3E}">
        <p14:creationId xmlns:p14="http://schemas.microsoft.com/office/powerpoint/2010/main" val="199361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Média en ligne 4" descr="4k_background_footage_Ae_plugin_plexus_hd">
            <a:hlinkClick r:id="" action="ppaction://media"/>
            <a:extLst>
              <a:ext uri="{FF2B5EF4-FFF2-40B4-BE49-F238E27FC236}">
                <a16:creationId xmlns:a16="http://schemas.microsoft.com/office/drawing/2014/main" xmlns="" id="{5BDA1DA5-F757-2F4D-BC28-226D6BA57FC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0"/>
            <a:ext cx="12198350" cy="6861572"/>
          </a:xfrm>
          <a:prstGeom prst="rect">
            <a:avLst/>
          </a:prstGeom>
        </p:spPr>
      </p:pic>
      <p:sp>
        <p:nvSpPr>
          <p:cNvPr id="29" name="ZoneTexte 28">
            <a:extLst>
              <a:ext uri="{FF2B5EF4-FFF2-40B4-BE49-F238E27FC236}">
                <a16:creationId xmlns:a16="http://schemas.microsoft.com/office/drawing/2014/main" xmlns="" id="{45F49097-2332-AA4F-9437-CA0AD4330217}"/>
              </a:ext>
            </a:extLst>
          </p:cNvPr>
          <p:cNvSpPr txBox="1"/>
          <p:nvPr/>
        </p:nvSpPr>
        <p:spPr>
          <a:xfrm>
            <a:off x="1067741" y="218007"/>
            <a:ext cx="11579772" cy="707886"/>
          </a:xfrm>
          <a:prstGeom prst="rect">
            <a:avLst/>
          </a:prstGeom>
          <a:noFill/>
        </p:spPr>
        <p:txBody>
          <a:bodyPr wrap="square" rtlCol="0">
            <a:spAutoFit/>
          </a:bodyPr>
          <a:lstStyle/>
          <a:p>
            <a:r>
              <a:rPr lang="fr-FR" sz="4000" b="1" dirty="0">
                <a:solidFill>
                  <a:schemeClr val="bg1"/>
                </a:solidFill>
                <a:latin typeface="+mj-lt"/>
                <a:cs typeface="Calibri Light"/>
              </a:rPr>
              <a:t>Comment optimiser le </a:t>
            </a:r>
            <a:r>
              <a:rPr lang="fr-FR" sz="4000" b="1" dirty="0" smtClean="0">
                <a:solidFill>
                  <a:schemeClr val="bg1"/>
                </a:solidFill>
                <a:latin typeface="+mj-lt"/>
                <a:cs typeface="Calibri Light"/>
              </a:rPr>
              <a:t>SEO ?</a:t>
            </a:r>
            <a:endParaRPr lang="fr-FR" sz="4000" b="1" dirty="0">
              <a:solidFill>
                <a:schemeClr val="bg1"/>
              </a:solidFill>
              <a:latin typeface="+mj-lt"/>
            </a:endParaRPr>
          </a:p>
        </p:txBody>
      </p:sp>
      <p:pic>
        <p:nvPicPr>
          <p:cNvPr id="2" name="Image 1">
            <a:extLst>
              <a:ext uri="{FF2B5EF4-FFF2-40B4-BE49-F238E27FC236}">
                <a16:creationId xmlns:a16="http://schemas.microsoft.com/office/drawing/2014/main" xmlns="" id="{FA56236F-74B9-8D46-B841-021A686B270A}"/>
              </a:ext>
            </a:extLst>
          </p:cNvPr>
          <p:cNvPicPr>
            <a:picLocks noChangeAspect="1"/>
          </p:cNvPicPr>
          <p:nvPr/>
        </p:nvPicPr>
        <p:blipFill>
          <a:blip r:embed="rId6"/>
          <a:stretch>
            <a:fillRect/>
          </a:stretch>
        </p:blipFill>
        <p:spPr>
          <a:xfrm>
            <a:off x="245217" y="1154176"/>
            <a:ext cx="6184900" cy="1854200"/>
          </a:xfrm>
          <a:prstGeom prst="rect">
            <a:avLst/>
          </a:prstGeom>
        </p:spPr>
      </p:pic>
      <p:sp>
        <p:nvSpPr>
          <p:cNvPr id="9" name="Rectangle : coins arrondis 8">
            <a:extLst>
              <a:ext uri="{FF2B5EF4-FFF2-40B4-BE49-F238E27FC236}">
                <a16:creationId xmlns:a16="http://schemas.microsoft.com/office/drawing/2014/main" xmlns="" id="{FC75C8EC-E79C-1444-9C82-52DD15E7BF05}"/>
              </a:ext>
            </a:extLst>
          </p:cNvPr>
          <p:cNvSpPr/>
          <p:nvPr/>
        </p:nvSpPr>
        <p:spPr>
          <a:xfrm>
            <a:off x="1676922" y="3026347"/>
            <a:ext cx="3919206" cy="6489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Calibri"/>
              </a:rPr>
              <a:t>Adopter le responsive design </a:t>
            </a:r>
            <a:r>
              <a:rPr lang="fr-FR" sz="2000" b="1">
                <a:solidFill>
                  <a:schemeClr val="bg1"/>
                </a:solidFill>
                <a:latin typeface="Calibri"/>
                <a:ea typeface="Calibri"/>
                <a:cs typeface="Calibri"/>
              </a:rPr>
              <a:t>​</a:t>
            </a:r>
            <a:endParaRPr lang="fr-FR" sz="2000" b="1">
              <a:solidFill>
                <a:schemeClr val="bg1"/>
              </a:solidFill>
              <a:cs typeface="Calibri"/>
            </a:endParaRPr>
          </a:p>
        </p:txBody>
      </p:sp>
      <p:pic>
        <p:nvPicPr>
          <p:cNvPr id="3" name="Image 2">
            <a:extLst>
              <a:ext uri="{FF2B5EF4-FFF2-40B4-BE49-F238E27FC236}">
                <a16:creationId xmlns:a16="http://schemas.microsoft.com/office/drawing/2014/main" xmlns="" id="{2CD657DF-544D-BB4C-BC80-F15B37B338FB}"/>
              </a:ext>
            </a:extLst>
          </p:cNvPr>
          <p:cNvPicPr>
            <a:picLocks noChangeAspect="1"/>
          </p:cNvPicPr>
          <p:nvPr/>
        </p:nvPicPr>
        <p:blipFill>
          <a:blip r:embed="rId7"/>
          <a:stretch>
            <a:fillRect/>
          </a:stretch>
        </p:blipFill>
        <p:spPr>
          <a:xfrm>
            <a:off x="2091296" y="5004471"/>
            <a:ext cx="2492742" cy="1246371"/>
          </a:xfrm>
          <a:prstGeom prst="rect">
            <a:avLst/>
          </a:prstGeom>
        </p:spPr>
      </p:pic>
      <p:pic>
        <p:nvPicPr>
          <p:cNvPr id="4" name="Image 3">
            <a:extLst>
              <a:ext uri="{FF2B5EF4-FFF2-40B4-BE49-F238E27FC236}">
                <a16:creationId xmlns:a16="http://schemas.microsoft.com/office/drawing/2014/main" xmlns="" id="{DDB866FE-A401-C447-B6ED-11783713D3F7}"/>
              </a:ext>
            </a:extLst>
          </p:cNvPr>
          <p:cNvPicPr>
            <a:picLocks noChangeAspect="1"/>
          </p:cNvPicPr>
          <p:nvPr/>
        </p:nvPicPr>
        <p:blipFill>
          <a:blip r:embed="rId8"/>
          <a:stretch>
            <a:fillRect/>
          </a:stretch>
        </p:blipFill>
        <p:spPr>
          <a:xfrm>
            <a:off x="2340864" y="4539542"/>
            <a:ext cx="571500" cy="581186"/>
          </a:xfrm>
          <a:prstGeom prst="rect">
            <a:avLst/>
          </a:prstGeom>
        </p:spPr>
      </p:pic>
      <p:pic>
        <p:nvPicPr>
          <p:cNvPr id="12" name="Image 11">
            <a:extLst>
              <a:ext uri="{FF2B5EF4-FFF2-40B4-BE49-F238E27FC236}">
                <a16:creationId xmlns:a16="http://schemas.microsoft.com/office/drawing/2014/main" xmlns="" id="{D24BB716-332B-E04C-818C-F8C0451FDB01}"/>
              </a:ext>
            </a:extLst>
          </p:cNvPr>
          <p:cNvPicPr>
            <a:picLocks noChangeAspect="1"/>
          </p:cNvPicPr>
          <p:nvPr/>
        </p:nvPicPr>
        <p:blipFill>
          <a:blip r:embed="rId8"/>
          <a:stretch>
            <a:fillRect/>
          </a:stretch>
        </p:blipFill>
        <p:spPr>
          <a:xfrm>
            <a:off x="3616345" y="4093235"/>
            <a:ext cx="1072896" cy="1091080"/>
          </a:xfrm>
          <a:prstGeom prst="rect">
            <a:avLst/>
          </a:prstGeom>
        </p:spPr>
      </p:pic>
      <p:sp>
        <p:nvSpPr>
          <p:cNvPr id="13" name="Rectangle : coins arrondis 12">
            <a:extLst>
              <a:ext uri="{FF2B5EF4-FFF2-40B4-BE49-F238E27FC236}">
                <a16:creationId xmlns:a16="http://schemas.microsoft.com/office/drawing/2014/main" xmlns="" id="{7F2AB4EB-EFA4-5847-A4F5-3E80406B392F}"/>
              </a:ext>
            </a:extLst>
          </p:cNvPr>
          <p:cNvSpPr/>
          <p:nvPr/>
        </p:nvSpPr>
        <p:spPr>
          <a:xfrm>
            <a:off x="1378064" y="6125491"/>
            <a:ext cx="3919206" cy="6489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Calibri"/>
              </a:rPr>
              <a:t>Réduire le poids du site</a:t>
            </a:r>
            <a:endParaRPr lang="fr-FR" sz="2000" b="1">
              <a:solidFill>
                <a:schemeClr val="bg1"/>
              </a:solidFill>
              <a:cs typeface="Calibri"/>
            </a:endParaRPr>
          </a:p>
        </p:txBody>
      </p:sp>
      <p:pic>
        <p:nvPicPr>
          <p:cNvPr id="5" name="Image 4">
            <a:extLst>
              <a:ext uri="{FF2B5EF4-FFF2-40B4-BE49-F238E27FC236}">
                <a16:creationId xmlns:a16="http://schemas.microsoft.com/office/drawing/2014/main" xmlns="" id="{A8D01204-7FCF-E042-80DD-C992CA5117A7}"/>
              </a:ext>
            </a:extLst>
          </p:cNvPr>
          <p:cNvPicPr>
            <a:picLocks noChangeAspect="1"/>
          </p:cNvPicPr>
          <p:nvPr/>
        </p:nvPicPr>
        <p:blipFill>
          <a:blip r:embed="rId9"/>
          <a:stretch>
            <a:fillRect/>
          </a:stretch>
        </p:blipFill>
        <p:spPr>
          <a:xfrm>
            <a:off x="8975726" y="1391603"/>
            <a:ext cx="1379346" cy="1379346"/>
          </a:xfrm>
          <a:prstGeom prst="rect">
            <a:avLst/>
          </a:prstGeom>
        </p:spPr>
      </p:pic>
      <p:sp>
        <p:nvSpPr>
          <p:cNvPr id="20" name="Rectangle : coins arrondis 19">
            <a:extLst>
              <a:ext uri="{FF2B5EF4-FFF2-40B4-BE49-F238E27FC236}">
                <a16:creationId xmlns:a16="http://schemas.microsoft.com/office/drawing/2014/main" xmlns="" id="{C5648B2D-242E-9941-BF4E-FE811F2DC7BC}"/>
              </a:ext>
            </a:extLst>
          </p:cNvPr>
          <p:cNvSpPr/>
          <p:nvPr/>
        </p:nvSpPr>
        <p:spPr>
          <a:xfrm>
            <a:off x="7643964" y="3008376"/>
            <a:ext cx="3919206" cy="6489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Calibri"/>
              </a:rPr>
              <a:t>Optimiser les balises HTML</a:t>
            </a:r>
            <a:endParaRPr lang="fr-FR" sz="2000" b="1">
              <a:solidFill>
                <a:schemeClr val="bg1"/>
              </a:solidFill>
              <a:cs typeface="Calibri"/>
            </a:endParaRPr>
          </a:p>
        </p:txBody>
      </p:sp>
      <p:pic>
        <p:nvPicPr>
          <p:cNvPr id="6" name="Image 5">
            <a:extLst>
              <a:ext uri="{FF2B5EF4-FFF2-40B4-BE49-F238E27FC236}">
                <a16:creationId xmlns:a16="http://schemas.microsoft.com/office/drawing/2014/main" xmlns="" id="{0133AAF7-E224-4F44-B8E1-7FAC6EF97751}"/>
              </a:ext>
            </a:extLst>
          </p:cNvPr>
          <p:cNvPicPr>
            <a:picLocks noChangeAspect="1"/>
          </p:cNvPicPr>
          <p:nvPr/>
        </p:nvPicPr>
        <p:blipFill>
          <a:blip r:embed="rId10"/>
          <a:stretch>
            <a:fillRect/>
          </a:stretch>
        </p:blipFill>
        <p:spPr>
          <a:xfrm>
            <a:off x="7763110" y="3817799"/>
            <a:ext cx="3680914" cy="2446274"/>
          </a:xfrm>
          <a:prstGeom prst="rect">
            <a:avLst/>
          </a:prstGeom>
        </p:spPr>
      </p:pic>
      <p:sp>
        <p:nvSpPr>
          <p:cNvPr id="21" name="Rectangle : coins arrondis 20">
            <a:extLst>
              <a:ext uri="{FF2B5EF4-FFF2-40B4-BE49-F238E27FC236}">
                <a16:creationId xmlns:a16="http://schemas.microsoft.com/office/drawing/2014/main" xmlns="" id="{969AB384-703D-9F4F-A7B2-8F1A5499FA56}"/>
              </a:ext>
            </a:extLst>
          </p:cNvPr>
          <p:cNvSpPr/>
          <p:nvPr/>
        </p:nvSpPr>
        <p:spPr>
          <a:xfrm>
            <a:off x="7705796" y="5970482"/>
            <a:ext cx="3919206" cy="6489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a:solidFill>
                  <a:schemeClr val="bg1"/>
                </a:solidFill>
                <a:latin typeface="Calibri"/>
              </a:rPr>
              <a:t>Contenu qualitatif</a:t>
            </a:r>
            <a:endParaRPr lang="fr-FR" sz="2000" b="1">
              <a:solidFill>
                <a:schemeClr val="bg1"/>
              </a:solidFill>
              <a:cs typeface="Calibri"/>
            </a:endParaRPr>
          </a:p>
        </p:txBody>
      </p:sp>
      <p:sp>
        <p:nvSpPr>
          <p:cNvPr id="22" name="Ellipse 21">
            <a:extLst>
              <a:ext uri="{FF2B5EF4-FFF2-40B4-BE49-F238E27FC236}">
                <a16:creationId xmlns:a16="http://schemas.microsoft.com/office/drawing/2014/main" xmlns="" id="{EB2BA19E-D94F-9F4D-82A0-C050A3D07BCB}"/>
              </a:ext>
            </a:extLst>
          </p:cNvPr>
          <p:cNvSpPr/>
          <p:nvPr/>
        </p:nvSpPr>
        <p:spPr>
          <a:xfrm>
            <a:off x="295840" y="218007"/>
            <a:ext cx="632776" cy="6327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mc:AlternateContent xmlns:mc="http://schemas.openxmlformats.org/markup-compatibility/2006">
        <mc:Choice xmlns:am3d="http://schemas.microsoft.com/office/drawing/2017/model3d" xmlns="" Requires="am3d">
          <p:graphicFrame>
            <p:nvGraphicFramePr>
              <p:cNvPr id="8" name="Modèle 3D 7" descr="Téléphone portable">
                <a:extLst>
                  <a:ext uri="{FF2B5EF4-FFF2-40B4-BE49-F238E27FC236}">
                    <a16:creationId xmlns:a16="http://schemas.microsoft.com/office/drawing/2014/main" id="{6E880E09-202C-6944-A113-33C307D370B6}"/>
                  </a:ext>
                </a:extLst>
              </p:cNvPr>
              <p:cNvGraphicFramePr>
                <a:graphicFrameLocks noChangeAspect="1"/>
              </p:cNvGraphicFramePr>
              <p:nvPr>
                <p:extLst>
                  <p:ext uri="{D42A27DB-BD31-4B8C-83A1-F6EECF244321}">
                    <p14:modId xmlns:p14="http://schemas.microsoft.com/office/powerpoint/2010/main" val="3961572414"/>
                  </p:ext>
                </p:extLst>
              </p:nvPr>
            </p:nvGraphicFramePr>
            <p:xfrm>
              <a:off x="868992" y="4488284"/>
              <a:ext cx="1016359" cy="2074538"/>
            </p:xfrm>
            <a:graphic>
              <a:graphicData uri="http://schemas.microsoft.com/office/drawing/2017/model3d">
                <am3d:model3d r:embed="rId11">
                  <am3d:spPr>
                    <a:xfrm>
                      <a:off x="0" y="0"/>
                      <a:ext cx="1016359" cy="2074538"/>
                    </a:xfrm>
                    <a:prstGeom prst="rect">
                      <a:avLst/>
                    </a:prstGeom>
                  </am3d:spPr>
                  <am3d:camera>
                    <am3d:pos x="0" y="0" z="52500700"/>
                    <am3d:up dx="0" dy="36000000" dz="0"/>
                    <am3d:lookAt x="0" y="0" z="0"/>
                    <am3d:perspective fov="2700000"/>
                  </am3d:camera>
                  <am3d:trans>
                    <am3d:meterPerModelUnit n="32307497" d="1000000"/>
                    <am3d:preTrans dx="-44610" dy="-17992235" dz="888902"/>
                    <am3d:scale>
                      <am3d:sx n="1000000" d="1000000"/>
                      <am3d:sy n="1000000" d="1000000"/>
                      <am3d:sz n="1000000" d="1000000"/>
                    </am3d:scale>
                    <am3d:rot/>
                    <am3d:postTrans dx="0" dy="0" dz="0"/>
                  </am3d:trans>
                  <am3d:raster rName="Office3DRenderer" rVer="16.0.8326">
                    <am3d:blip r:embed="rId12"/>
                  </am3d:raster>
                  <am3d:objViewport viewportSz="244075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Modèle 3D 7" descr="Téléphone portable">
                <a:extLst>
                  <a:ext uri="{FF2B5EF4-FFF2-40B4-BE49-F238E27FC236}">
                    <a16:creationId xmlns:a16="http://schemas.microsoft.com/office/drawing/2014/main" xmlns="" xmlns:am3d="http://schemas.microsoft.com/office/drawing/2017/model3d" id="{6E880E09-202C-6944-A113-33C307D370B6}"/>
                  </a:ext>
                </a:extLst>
              </p:cNvPr>
              <p:cNvPicPr>
                <a:picLocks noGrp="1" noRot="1" noChangeAspect="1" noMove="1" noResize="1" noEditPoints="1" noAdjustHandles="1" noChangeArrowheads="1" noChangeShapeType="1" noCrop="1"/>
              </p:cNvPicPr>
              <p:nvPr/>
            </p:nvPicPr>
            <p:blipFill>
              <a:blip r:embed="rId13"/>
              <a:stretch>
                <a:fillRect/>
              </a:stretch>
            </p:blipFill>
            <p:spPr>
              <a:xfrm>
                <a:off x="868992" y="4488284"/>
                <a:ext cx="1016359" cy="2074538"/>
              </a:xfrm>
              <a:prstGeom prst="rect">
                <a:avLst/>
              </a:prstGeom>
            </p:spPr>
          </p:pic>
        </mc:Fallback>
      </mc:AlternateContent>
      <p:pic>
        <p:nvPicPr>
          <p:cNvPr id="7" name="Image 6">
            <a:extLst>
              <a:ext uri="{FF2B5EF4-FFF2-40B4-BE49-F238E27FC236}">
                <a16:creationId xmlns:a16="http://schemas.microsoft.com/office/drawing/2014/main" xmlns="" id="{BECC5BC0-E080-2D4A-B116-E7458E24185D}"/>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40000" contrast="20000"/>
                    </a14:imgEffect>
                  </a14:imgLayer>
                </a14:imgProps>
              </a:ext>
            </a:extLst>
          </a:blip>
          <a:stretch>
            <a:fillRect/>
          </a:stretch>
        </p:blipFill>
        <p:spPr>
          <a:xfrm>
            <a:off x="928616" y="5114309"/>
            <a:ext cx="859859" cy="859859"/>
          </a:xfrm>
          <a:prstGeom prst="rect">
            <a:avLst/>
          </a:prstGeom>
        </p:spPr>
      </p:pic>
    </p:spTree>
    <p:extLst>
      <p:ext uri="{BB962C8B-B14F-4D97-AF65-F5344CB8AC3E}">
        <p14:creationId xmlns:p14="http://schemas.microsoft.com/office/powerpoint/2010/main" val="166741861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04" fill="hold"/>
                                        <p:tgtEl>
                                          <p:spTgt spid="17"/>
                                        </p:tgtEl>
                                      </p:cBhvr>
                                    </p:cmd>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17"/>
                                        </p:tgtEl>
                                      </p:cBhvr>
                                    </p:cmd>
                                  </p:childTnLst>
                                </p:cTn>
                              </p:par>
                            </p:childTnLst>
                          </p:cTn>
                        </p:par>
                      </p:childTnLst>
                    </p:cTn>
                  </p:par>
                </p:childTnLst>
              </p:cTn>
              <p:nextCondLst>
                <p:cond evt="onClick" delay="0">
                  <p:tgtEl>
                    <p:spTgt spid="17"/>
                  </p:tgtEl>
                </p:cond>
              </p:nextCondLst>
            </p:seq>
            <p:video>
              <p:cMediaNode vol="80000" mute="1">
                <p:cTn id="14" repeatCount="indefinite" fill="hold" display="0">
                  <p:stCondLst>
                    <p:cond delay="indefinite"/>
                  </p:stCondLst>
                </p:cTn>
                <p:tgtEl>
                  <p:spTgt spid="17"/>
                </p:tgtEl>
              </p:cMediaNode>
            </p:video>
          </p:childTnLst>
        </p:cTn>
      </p:par>
    </p:tnLst>
    <p:bldLst>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cas des laboratoires Roche</a:t>
            </a:r>
            <a:endParaRPr lang="fr-FR" dirty="0"/>
          </a:p>
        </p:txBody>
      </p:sp>
      <p:sp>
        <p:nvSpPr>
          <p:cNvPr id="3" name="Espace réservé du contenu 2"/>
          <p:cNvSpPr>
            <a:spLocks noGrp="1"/>
          </p:cNvSpPr>
          <p:nvPr>
            <p:ph idx="1"/>
          </p:nvPr>
        </p:nvSpPr>
        <p:spPr/>
        <p:txBody>
          <a:bodyPr>
            <a:normAutofit fontScale="55000" lnSpcReduction="20000"/>
          </a:bodyPr>
          <a:lstStyle/>
          <a:p>
            <a:r>
              <a:rPr lang="fr-FR" dirty="0">
                <a:cs typeface="Calibri"/>
              </a:rPr>
              <a:t>En tapant les mots-clés qui correspondent à l'activité de la société, on retrouve Roche avec facilité. </a:t>
            </a:r>
          </a:p>
          <a:p>
            <a:r>
              <a:rPr lang="fr-FR" dirty="0">
                <a:cs typeface="Calibri"/>
              </a:rPr>
              <a:t>Si l'on s'intéresse de plus près au site et à sa mise en œuvre, on constate : </a:t>
            </a:r>
          </a:p>
          <a:p>
            <a:r>
              <a:rPr lang="fr-FR" dirty="0">
                <a:cs typeface="Calibri"/>
              </a:rPr>
              <a:t>- </a:t>
            </a:r>
            <a:r>
              <a:rPr lang="fr-FR" b="1" dirty="0">
                <a:cs typeface="Calibri"/>
              </a:rPr>
              <a:t>Responsive </a:t>
            </a:r>
            <a:r>
              <a:rPr lang="fr-FR" dirty="0">
                <a:cs typeface="Calibri"/>
              </a:rPr>
              <a:t>: s'adapte à tous les supports numériques et tailles (ordi, PC, téléphone, Apple, Android)</a:t>
            </a:r>
          </a:p>
          <a:p>
            <a:r>
              <a:rPr lang="fr-FR" dirty="0">
                <a:cs typeface="Calibri"/>
              </a:rPr>
              <a:t>- </a:t>
            </a:r>
            <a:r>
              <a:rPr lang="fr-FR" b="1" dirty="0">
                <a:cs typeface="Calibri"/>
              </a:rPr>
              <a:t>Accès fluide aux informations </a:t>
            </a:r>
            <a:r>
              <a:rPr lang="fr-FR" i="1" dirty="0">
                <a:cs typeface="Calibri"/>
              </a:rPr>
              <a:t>: un score de 87 (Score Google </a:t>
            </a:r>
            <a:r>
              <a:rPr lang="fr-FR" i="1" dirty="0" err="1">
                <a:cs typeface="Calibri"/>
              </a:rPr>
              <a:t>Pagespeed</a:t>
            </a:r>
            <a:r>
              <a:rPr lang="fr-FR" i="1" dirty="0">
                <a:cs typeface="Calibri"/>
              </a:rPr>
              <a:t>) selon notre test de vitesse du site : </a:t>
            </a:r>
            <a:r>
              <a:rPr lang="fr-FR" i="1" dirty="0">
                <a:hlinkClick r:id="rId2"/>
              </a:rPr>
              <a:t>https://www.webfx.com/blog/internet/seo-ranking-factors/</a:t>
            </a:r>
            <a:endParaRPr lang="fr-FR" i="1" dirty="0">
              <a:cs typeface="Calibri"/>
            </a:endParaRPr>
          </a:p>
          <a:p>
            <a:r>
              <a:rPr lang="fr-FR" i="1" dirty="0">
                <a:cs typeface="Calibri"/>
              </a:rPr>
              <a:t>- Une </a:t>
            </a:r>
            <a:r>
              <a:rPr lang="fr-FR" b="1" i="1" dirty="0">
                <a:cs typeface="Calibri"/>
              </a:rPr>
              <a:t>configuration intuitive</a:t>
            </a:r>
            <a:r>
              <a:rPr lang="fr-FR" i="1" dirty="0">
                <a:cs typeface="Calibri"/>
              </a:rPr>
              <a:t> pour le fait de pouvoir naviguer et trouver les informations qui nous intéressent rapidement ; les mots clés déjà référencés sur le site sont en accord et cohérents avec la/les recherche(s) des utilisateurs. --&gt; </a:t>
            </a:r>
            <a:r>
              <a:rPr lang="fr-FR" b="1" i="1" dirty="0">
                <a:cs typeface="Calibri"/>
              </a:rPr>
              <a:t>contenu qualitatif et varié</a:t>
            </a:r>
          </a:p>
          <a:p>
            <a:r>
              <a:rPr lang="fr-FR" i="1" dirty="0">
                <a:cs typeface="Calibri"/>
              </a:rPr>
              <a:t>- </a:t>
            </a:r>
            <a:r>
              <a:rPr lang="fr-FR" b="1" i="1" dirty="0">
                <a:cs typeface="Calibri"/>
              </a:rPr>
              <a:t>Si l'on compare la taille des sites web : </a:t>
            </a:r>
            <a:endParaRPr lang="fr-FR" i="1" dirty="0">
              <a:cs typeface="Calibri"/>
            </a:endParaRPr>
          </a:p>
          <a:p>
            <a:r>
              <a:rPr lang="fr-FR" i="1" dirty="0">
                <a:cs typeface="Calibri"/>
              </a:rPr>
              <a:t>VIIV = 5 630 </a:t>
            </a:r>
            <a:r>
              <a:rPr lang="fr-FR" i="1" dirty="0" err="1">
                <a:cs typeface="Calibri"/>
              </a:rPr>
              <a:t>kB</a:t>
            </a:r>
            <a:endParaRPr lang="fr-FR" i="1" dirty="0">
              <a:cs typeface="Calibri"/>
            </a:endParaRPr>
          </a:p>
          <a:p>
            <a:r>
              <a:rPr lang="fr-FR" i="1" dirty="0">
                <a:cs typeface="Calibri"/>
              </a:rPr>
              <a:t>ROCHE = 4460 </a:t>
            </a:r>
            <a:r>
              <a:rPr lang="fr-FR" i="1" dirty="0" err="1">
                <a:cs typeface="Calibri"/>
              </a:rPr>
              <a:t>kB</a:t>
            </a:r>
            <a:endParaRPr lang="fr-FR" i="1" dirty="0">
              <a:cs typeface="Calibri"/>
            </a:endParaRPr>
          </a:p>
          <a:p>
            <a:r>
              <a:rPr lang="fr-FR" i="1" dirty="0">
                <a:cs typeface="Calibri"/>
              </a:rPr>
              <a:t>--&gt; L'ajout de vidéos et nouveaux supports numériques influent sur la taille du site web. Cela a pour conséquence la rapidité du site qui fonctionne parfois au ralenti chez certains utilisateurs. En effet, plus une page est volumineuse et plus il faut de ressources pour la télécharger et naviguer sur le site. </a:t>
            </a:r>
          </a:p>
          <a:p>
            <a:endParaRPr lang="fr-FR" i="1" dirty="0">
              <a:cs typeface="Calibri"/>
            </a:endParaRPr>
          </a:p>
          <a:p>
            <a:pPr marL="171450" indent="-171450">
              <a:buFont typeface="Arial"/>
              <a:buChar char="•"/>
            </a:pPr>
            <a:r>
              <a:rPr lang="fr-FR" i="1" dirty="0">
                <a:hlinkClick r:id="rId3"/>
              </a:rPr>
              <a:t>https://www.roche.fr</a:t>
            </a:r>
            <a:endParaRPr lang="fr-FR" i="1" dirty="0">
              <a:cs typeface="Calibri"/>
            </a:endParaRPr>
          </a:p>
          <a:p>
            <a:pPr marL="171450" indent="-171450">
              <a:buFont typeface="Arial"/>
              <a:buChar char="•"/>
            </a:pPr>
            <a:r>
              <a:rPr lang="fr-FR" i="1" dirty="0">
                <a:hlinkClick r:id="rId4"/>
              </a:rPr>
              <a:t>https://www.upt</a:t>
            </a:r>
            <a:r>
              <a:rPr lang="fr-FR" dirty="0">
                <a:hlinkClick r:id="rId4"/>
              </a:rPr>
              <a:t>rends.fr/outils-gratuits/speed-test-site-web</a:t>
            </a:r>
            <a:endParaRPr lang="fr-FR" dirty="0"/>
          </a:p>
          <a:p>
            <a:pPr marL="0" indent="0">
              <a:buNone/>
            </a:pPr>
            <a:endParaRPr lang="fr-FR" dirty="0"/>
          </a:p>
        </p:txBody>
      </p:sp>
    </p:spTree>
    <p:extLst>
      <p:ext uri="{BB962C8B-B14F-4D97-AF65-F5344CB8AC3E}">
        <p14:creationId xmlns:p14="http://schemas.microsoft.com/office/powerpoint/2010/main" val="22130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Média en ligne 4" descr="4k_background_footage_Ae_plugin_plexus_hd">
            <a:hlinkClick r:id="" action="ppaction://media"/>
            <a:extLst>
              <a:ext uri="{FF2B5EF4-FFF2-40B4-BE49-F238E27FC236}">
                <a16:creationId xmlns:a16="http://schemas.microsoft.com/office/drawing/2014/main" xmlns="" id="{36ECC982-4A8E-804D-8CB8-D3B38E00315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0"/>
            <a:ext cx="12198350" cy="6861572"/>
          </a:xfrm>
          <a:prstGeom prst="rect">
            <a:avLst/>
          </a:prstGeom>
        </p:spPr>
      </p:pic>
      <p:pic>
        <p:nvPicPr>
          <p:cNvPr id="6" name="Image 5">
            <a:extLst>
              <a:ext uri="{FF2B5EF4-FFF2-40B4-BE49-F238E27FC236}">
                <a16:creationId xmlns:a16="http://schemas.microsoft.com/office/drawing/2014/main" xmlns="" id="{F30438DE-BB21-4D4D-A1D0-1F6E12DBAEB6}"/>
              </a:ext>
            </a:extLst>
          </p:cNvPr>
          <p:cNvPicPr>
            <a:picLocks noChangeAspect="1"/>
          </p:cNvPicPr>
          <p:nvPr/>
        </p:nvPicPr>
        <p:blipFill>
          <a:blip r:embed="rId6"/>
          <a:stretch>
            <a:fillRect/>
          </a:stretch>
        </p:blipFill>
        <p:spPr>
          <a:xfrm>
            <a:off x="72491" y="1117600"/>
            <a:ext cx="7124700" cy="5740400"/>
          </a:xfrm>
          <a:prstGeom prst="rect">
            <a:avLst/>
          </a:prstGeom>
        </p:spPr>
      </p:pic>
      <p:pic>
        <p:nvPicPr>
          <p:cNvPr id="5" name="Image 4">
            <a:extLst>
              <a:ext uri="{FF2B5EF4-FFF2-40B4-BE49-F238E27FC236}">
                <a16:creationId xmlns:a16="http://schemas.microsoft.com/office/drawing/2014/main" xmlns="" id="{AB02782D-0891-974A-B8C6-E7E746470A30}"/>
              </a:ext>
            </a:extLst>
          </p:cNvPr>
          <p:cNvPicPr>
            <a:picLocks noChangeAspect="1"/>
          </p:cNvPicPr>
          <p:nvPr/>
        </p:nvPicPr>
        <p:blipFill rotWithShape="1">
          <a:blip r:embed="rId7"/>
          <a:srcRect l="14065" t="10961" r="14611" b="9590"/>
          <a:stretch/>
        </p:blipFill>
        <p:spPr>
          <a:xfrm rot="5400000">
            <a:off x="6788946" y="1211938"/>
            <a:ext cx="6055224" cy="4509422"/>
          </a:xfrm>
          <a:prstGeom prst="rect">
            <a:avLst/>
          </a:prstGeom>
        </p:spPr>
      </p:pic>
      <p:sp>
        <p:nvSpPr>
          <p:cNvPr id="20" name="ZoneTexte 19">
            <a:extLst>
              <a:ext uri="{FF2B5EF4-FFF2-40B4-BE49-F238E27FC236}">
                <a16:creationId xmlns:a16="http://schemas.microsoft.com/office/drawing/2014/main" xmlns="" id="{2B46E580-33E0-7343-B83E-007BF3FDB1AB}"/>
              </a:ext>
            </a:extLst>
          </p:cNvPr>
          <p:cNvSpPr txBox="1"/>
          <p:nvPr/>
        </p:nvSpPr>
        <p:spPr>
          <a:xfrm>
            <a:off x="1067741" y="218007"/>
            <a:ext cx="11579772" cy="707886"/>
          </a:xfrm>
          <a:prstGeom prst="rect">
            <a:avLst/>
          </a:prstGeom>
          <a:noFill/>
        </p:spPr>
        <p:txBody>
          <a:bodyPr wrap="square" rtlCol="0" anchor="t">
            <a:spAutoFit/>
          </a:bodyPr>
          <a:lstStyle/>
          <a:p>
            <a:r>
              <a:rPr lang="fr-FR" sz="4000" b="1">
                <a:solidFill>
                  <a:schemeClr val="bg1"/>
                </a:solidFill>
                <a:latin typeface="+mj-lt"/>
                <a:cs typeface="Calibri Light"/>
              </a:rPr>
              <a:t>Le cas des laboratoires ROCHE</a:t>
            </a:r>
            <a:endParaRPr lang="fr-FR">
              <a:solidFill>
                <a:schemeClr val="bg1"/>
              </a:solidFill>
            </a:endParaRPr>
          </a:p>
        </p:txBody>
      </p:sp>
      <p:pic>
        <p:nvPicPr>
          <p:cNvPr id="7" name="Image 8" descr="Une image contenant capture d’écran&#10;&#10;Description générée avec un niveau de confiance très élevé">
            <a:extLst>
              <a:ext uri="{FF2B5EF4-FFF2-40B4-BE49-F238E27FC236}">
                <a16:creationId xmlns:a16="http://schemas.microsoft.com/office/drawing/2014/main" xmlns="" id="{F20325DC-28D1-4BFA-80E4-1BF6159D1209}"/>
              </a:ext>
            </a:extLst>
          </p:cNvPr>
          <p:cNvPicPr>
            <a:picLocks noChangeAspect="1"/>
          </p:cNvPicPr>
          <p:nvPr/>
        </p:nvPicPr>
        <p:blipFill rotWithShape="1">
          <a:blip r:embed="rId8"/>
          <a:srcRect r="-202" b="22074"/>
          <a:stretch/>
        </p:blipFill>
        <p:spPr>
          <a:xfrm>
            <a:off x="312822" y="1332221"/>
            <a:ext cx="6620050" cy="3913736"/>
          </a:xfrm>
          <a:prstGeom prst="rect">
            <a:avLst/>
          </a:prstGeom>
        </p:spPr>
      </p:pic>
      <p:sp>
        <p:nvSpPr>
          <p:cNvPr id="25" name="Rectangle 24">
            <a:extLst>
              <a:ext uri="{FF2B5EF4-FFF2-40B4-BE49-F238E27FC236}">
                <a16:creationId xmlns:a16="http://schemas.microsoft.com/office/drawing/2014/main" xmlns="" id="{A8AB5CC3-7693-49FC-828B-848B03DA6746}"/>
              </a:ext>
            </a:extLst>
          </p:cNvPr>
          <p:cNvSpPr/>
          <p:nvPr/>
        </p:nvSpPr>
        <p:spPr>
          <a:xfrm>
            <a:off x="7837023" y="806368"/>
            <a:ext cx="4010020" cy="53206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8" descr="Une image contenant signe, dessin&#10;&#10;Description générée avec un niveau de confiance très élevé">
            <a:extLst>
              <a:ext uri="{FF2B5EF4-FFF2-40B4-BE49-F238E27FC236}">
                <a16:creationId xmlns:a16="http://schemas.microsoft.com/office/drawing/2014/main" xmlns="" id="{6674FBA2-B675-46DC-86AA-D82DAAD67C80}"/>
              </a:ext>
            </a:extLst>
          </p:cNvPr>
          <p:cNvPicPr>
            <a:picLocks noChangeAspect="1"/>
          </p:cNvPicPr>
          <p:nvPr/>
        </p:nvPicPr>
        <p:blipFill>
          <a:blip r:embed="rId9"/>
          <a:stretch>
            <a:fillRect/>
          </a:stretch>
        </p:blipFill>
        <p:spPr>
          <a:xfrm>
            <a:off x="10995271" y="812657"/>
            <a:ext cx="843731" cy="589807"/>
          </a:xfrm>
          <a:prstGeom prst="rect">
            <a:avLst/>
          </a:prstGeom>
        </p:spPr>
      </p:pic>
      <p:sp>
        <p:nvSpPr>
          <p:cNvPr id="30" name="ZoneTexte 29">
            <a:extLst>
              <a:ext uri="{FF2B5EF4-FFF2-40B4-BE49-F238E27FC236}">
                <a16:creationId xmlns:a16="http://schemas.microsoft.com/office/drawing/2014/main" xmlns="" id="{C5913050-551C-404B-8893-562AA8281227}"/>
              </a:ext>
            </a:extLst>
          </p:cNvPr>
          <p:cNvSpPr txBox="1"/>
          <p:nvPr/>
        </p:nvSpPr>
        <p:spPr>
          <a:xfrm>
            <a:off x="7947451" y="1118961"/>
            <a:ext cx="274320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t>Site web responsive </a:t>
            </a:r>
          </a:p>
          <a:p>
            <a:endParaRPr lang="fr-FR">
              <a:cs typeface="Calibri"/>
            </a:endParaRPr>
          </a:p>
          <a:p>
            <a:r>
              <a:rPr lang="fr-FR">
                <a:cs typeface="Calibri"/>
              </a:rPr>
              <a:t>Accès fluide aux informations</a:t>
            </a:r>
          </a:p>
          <a:p>
            <a:endParaRPr lang="fr-FR">
              <a:cs typeface="Calibri"/>
            </a:endParaRPr>
          </a:p>
          <a:p>
            <a:r>
              <a:rPr lang="fr-FR">
                <a:cs typeface="Calibri"/>
              </a:rPr>
              <a:t>Configuration intuitive</a:t>
            </a:r>
          </a:p>
          <a:p>
            <a:endParaRPr lang="fr-FR">
              <a:cs typeface="Calibri"/>
            </a:endParaRPr>
          </a:p>
          <a:p>
            <a:r>
              <a:rPr lang="fr-FR">
                <a:cs typeface="Calibri"/>
              </a:rPr>
              <a:t>Contenu qualitatif</a:t>
            </a:r>
          </a:p>
          <a:p>
            <a:endParaRPr lang="fr-FR">
              <a:cs typeface="Calibri"/>
            </a:endParaRPr>
          </a:p>
          <a:p>
            <a:r>
              <a:rPr lang="fr-FR">
                <a:cs typeface="Calibri"/>
              </a:rPr>
              <a:t>Taille du site (4 460 </a:t>
            </a:r>
            <a:r>
              <a:rPr lang="fr-FR" err="1">
                <a:cs typeface="Calibri"/>
              </a:rPr>
              <a:t>kB</a:t>
            </a:r>
            <a:r>
              <a:rPr lang="fr-FR">
                <a:cs typeface="Calibri"/>
              </a:rPr>
              <a:t>)</a:t>
            </a:r>
          </a:p>
          <a:p>
            <a:endParaRPr lang="fr-FR">
              <a:cs typeface="Calibri"/>
            </a:endParaRPr>
          </a:p>
          <a:p>
            <a:endParaRPr lang="fr-FR">
              <a:cs typeface="Calibri"/>
            </a:endParaRPr>
          </a:p>
          <a:p>
            <a:endParaRPr lang="fr-FR">
              <a:cs typeface="Calibri"/>
            </a:endParaRPr>
          </a:p>
        </p:txBody>
      </p:sp>
      <p:pic>
        <p:nvPicPr>
          <p:cNvPr id="2" name="Image 6" descr="Une image contenant capture d’écran&#10;&#10;Description générée avec un niveau de confiance très élevé">
            <a:extLst>
              <a:ext uri="{FF2B5EF4-FFF2-40B4-BE49-F238E27FC236}">
                <a16:creationId xmlns:a16="http://schemas.microsoft.com/office/drawing/2014/main" xmlns="" id="{EEF55A5C-0923-4708-9D6A-C00CF341C4EC}"/>
              </a:ext>
            </a:extLst>
          </p:cNvPr>
          <p:cNvPicPr>
            <a:picLocks noChangeAspect="1"/>
          </p:cNvPicPr>
          <p:nvPr/>
        </p:nvPicPr>
        <p:blipFill>
          <a:blip r:embed="rId10"/>
          <a:stretch>
            <a:fillRect/>
          </a:stretch>
        </p:blipFill>
        <p:spPr>
          <a:xfrm>
            <a:off x="7840337" y="4212405"/>
            <a:ext cx="3998518" cy="1928703"/>
          </a:xfrm>
          <a:prstGeom prst="rect">
            <a:avLst/>
          </a:prstGeom>
        </p:spPr>
      </p:pic>
      <p:pic>
        <p:nvPicPr>
          <p:cNvPr id="3" name="Image 3" descr="Une image contenant objet, horloge&#10;&#10;Description générée avec un niveau de confiance très élevé">
            <a:extLst>
              <a:ext uri="{FF2B5EF4-FFF2-40B4-BE49-F238E27FC236}">
                <a16:creationId xmlns:a16="http://schemas.microsoft.com/office/drawing/2014/main" xmlns="" id="{7556F7D4-9CDA-42DC-8D07-007F3B432A38}"/>
              </a:ext>
            </a:extLst>
          </p:cNvPr>
          <p:cNvPicPr>
            <a:picLocks noChangeAspect="1"/>
          </p:cNvPicPr>
          <p:nvPr/>
        </p:nvPicPr>
        <p:blipFill>
          <a:blip r:embed="rId11"/>
          <a:stretch>
            <a:fillRect/>
          </a:stretch>
        </p:blipFill>
        <p:spPr>
          <a:xfrm>
            <a:off x="10448759" y="1097547"/>
            <a:ext cx="518694" cy="478590"/>
          </a:xfrm>
          <a:prstGeom prst="rect">
            <a:avLst/>
          </a:prstGeom>
        </p:spPr>
      </p:pic>
      <p:pic>
        <p:nvPicPr>
          <p:cNvPr id="17" name="Image 3" descr="Une image contenant objet, horloge&#10;&#10;Description générée avec un niveau de confiance très élevé">
            <a:extLst>
              <a:ext uri="{FF2B5EF4-FFF2-40B4-BE49-F238E27FC236}">
                <a16:creationId xmlns:a16="http://schemas.microsoft.com/office/drawing/2014/main" xmlns="" id="{FB15F5D4-00A0-4D26-A7CD-57B5D675291D}"/>
              </a:ext>
            </a:extLst>
          </p:cNvPr>
          <p:cNvPicPr>
            <a:picLocks noChangeAspect="1"/>
          </p:cNvPicPr>
          <p:nvPr/>
        </p:nvPicPr>
        <p:blipFill>
          <a:blip r:embed="rId11"/>
          <a:stretch>
            <a:fillRect/>
          </a:stretch>
        </p:blipFill>
        <p:spPr>
          <a:xfrm>
            <a:off x="10448758" y="1712494"/>
            <a:ext cx="518694" cy="478590"/>
          </a:xfrm>
          <a:prstGeom prst="rect">
            <a:avLst/>
          </a:prstGeom>
        </p:spPr>
      </p:pic>
      <p:pic>
        <p:nvPicPr>
          <p:cNvPr id="19" name="Image 3" descr="Une image contenant objet, horloge&#10;&#10;Description générée avec un niveau de confiance très élevé">
            <a:extLst>
              <a:ext uri="{FF2B5EF4-FFF2-40B4-BE49-F238E27FC236}">
                <a16:creationId xmlns:a16="http://schemas.microsoft.com/office/drawing/2014/main" xmlns="" id="{483C66E9-D732-4591-BBD0-D7D5AC964558}"/>
              </a:ext>
            </a:extLst>
          </p:cNvPr>
          <p:cNvPicPr>
            <a:picLocks noChangeAspect="1"/>
          </p:cNvPicPr>
          <p:nvPr/>
        </p:nvPicPr>
        <p:blipFill>
          <a:blip r:embed="rId11"/>
          <a:stretch>
            <a:fillRect/>
          </a:stretch>
        </p:blipFill>
        <p:spPr>
          <a:xfrm>
            <a:off x="10448757" y="2421020"/>
            <a:ext cx="518694" cy="478590"/>
          </a:xfrm>
          <a:prstGeom prst="rect">
            <a:avLst/>
          </a:prstGeom>
        </p:spPr>
      </p:pic>
      <p:pic>
        <p:nvPicPr>
          <p:cNvPr id="24" name="Image 3" descr="Une image contenant objet, horloge&#10;&#10;Description générée avec un niveau de confiance très élevé">
            <a:extLst>
              <a:ext uri="{FF2B5EF4-FFF2-40B4-BE49-F238E27FC236}">
                <a16:creationId xmlns:a16="http://schemas.microsoft.com/office/drawing/2014/main" xmlns="" id="{A4AC9FEE-7A16-4E92-96B0-DC96223E37BF}"/>
              </a:ext>
            </a:extLst>
          </p:cNvPr>
          <p:cNvPicPr>
            <a:picLocks noChangeAspect="1"/>
          </p:cNvPicPr>
          <p:nvPr/>
        </p:nvPicPr>
        <p:blipFill>
          <a:blip r:embed="rId11"/>
          <a:stretch>
            <a:fillRect/>
          </a:stretch>
        </p:blipFill>
        <p:spPr>
          <a:xfrm>
            <a:off x="10448756" y="2982493"/>
            <a:ext cx="518694" cy="478590"/>
          </a:xfrm>
          <a:prstGeom prst="rect">
            <a:avLst/>
          </a:prstGeom>
        </p:spPr>
      </p:pic>
      <p:pic>
        <p:nvPicPr>
          <p:cNvPr id="26" name="Image 3" descr="Une image contenant objet, horloge&#10;&#10;Description générée avec un niveau de confiance très élevé">
            <a:extLst>
              <a:ext uri="{FF2B5EF4-FFF2-40B4-BE49-F238E27FC236}">
                <a16:creationId xmlns:a16="http://schemas.microsoft.com/office/drawing/2014/main" xmlns="" id="{AB12FDE6-D8CC-4F41-A43C-5459A5C518F6}"/>
              </a:ext>
            </a:extLst>
          </p:cNvPr>
          <p:cNvPicPr>
            <a:picLocks noChangeAspect="1"/>
          </p:cNvPicPr>
          <p:nvPr/>
        </p:nvPicPr>
        <p:blipFill>
          <a:blip r:embed="rId11"/>
          <a:stretch>
            <a:fillRect/>
          </a:stretch>
        </p:blipFill>
        <p:spPr>
          <a:xfrm>
            <a:off x="10448755" y="3557334"/>
            <a:ext cx="518694" cy="478590"/>
          </a:xfrm>
          <a:prstGeom prst="rect">
            <a:avLst/>
          </a:prstGeom>
        </p:spPr>
      </p:pic>
      <p:sp>
        <p:nvSpPr>
          <p:cNvPr id="27" name="Triangle 26">
            <a:extLst>
              <a:ext uri="{FF2B5EF4-FFF2-40B4-BE49-F238E27FC236}">
                <a16:creationId xmlns:a16="http://schemas.microsoft.com/office/drawing/2014/main" xmlns="" id="{18744A40-8244-8947-9A64-86E7FC3AC3C8}"/>
              </a:ext>
            </a:extLst>
          </p:cNvPr>
          <p:cNvSpPr/>
          <p:nvPr/>
        </p:nvSpPr>
        <p:spPr>
          <a:xfrm>
            <a:off x="163685" y="218007"/>
            <a:ext cx="734021" cy="63277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824856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04" fill="hold"/>
                                        <p:tgtEl>
                                          <p:spTgt spid="18"/>
                                        </p:tgtEl>
                                      </p:cBhvr>
                                    </p:cmd>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18"/>
                                        </p:tgtEl>
                                      </p:cBhvr>
                                    </p:cmd>
                                  </p:childTnLst>
                                </p:cTn>
                              </p:par>
                            </p:childTnLst>
                          </p:cTn>
                        </p:par>
                      </p:childTnLst>
                    </p:cTn>
                  </p:par>
                </p:childTnLst>
              </p:cTn>
              <p:nextCondLst>
                <p:cond evt="onClick" delay="0">
                  <p:tgtEl>
                    <p:spTgt spid="18"/>
                  </p:tgtEl>
                </p:cond>
              </p:nextCondLst>
            </p:seq>
            <p:video>
              <p:cMediaNode vol="80000" mute="1">
                <p:cTn id="14" repeatCount="indefinite" fill="hold" display="0">
                  <p:stCondLst>
                    <p:cond delay="indefinite"/>
                  </p:stCondLst>
                </p:cTn>
                <p:tgtEl>
                  <p:spTgt spid="18"/>
                </p:tgtEl>
              </p:cMediaNode>
            </p:video>
          </p:childTnLst>
        </p:cTn>
      </p:par>
    </p:tnLst>
    <p:bldLst>
      <p:bldP spid="20"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521</TotalTime>
  <Words>182</Words>
  <Application>Microsoft Macintosh PowerPoint</Application>
  <PresentationFormat>Grand écran</PresentationFormat>
  <Paragraphs>87</Paragraphs>
  <Slides>10</Slides>
  <Notes>5</Notes>
  <HiddenSlides>0</HiddenSlides>
  <MMClips>5</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vt:i4>
      </vt:variant>
    </vt:vector>
  </HeadingPairs>
  <TitlesOfParts>
    <vt:vector size="14" baseType="lpstr">
      <vt:lpstr>Calibri</vt:lpstr>
      <vt:lpstr>Calibri Light</vt:lpstr>
      <vt:lpstr>Arial</vt:lpstr>
      <vt:lpstr>Thème Office</vt:lpstr>
      <vt:lpstr>SEO</vt:lpstr>
      <vt:lpstr>Présentation PowerPoint</vt:lpstr>
      <vt:lpstr>Sommaire</vt:lpstr>
      <vt:lpstr>STRATEGIES d’OPTIMISATION SEO</vt:lpstr>
      <vt:lpstr>Qu’est-ce que le SEO ?</vt:lpstr>
      <vt:lpstr>LE SEO, UN OUTIL COMPLEXE MAIS INDISPENSABLE</vt:lpstr>
      <vt:lpstr>Comment optimiser le SEO ?</vt:lpstr>
      <vt:lpstr>Présentation PowerPoint</vt:lpstr>
      <vt:lpstr>Le cas des laboratoires Roche</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Raphael CALVET</dc:creator>
  <cp:lastModifiedBy>Utilisateur de Microsoft Office</cp:lastModifiedBy>
  <cp:revision>18</cp:revision>
  <dcterms:created xsi:type="dcterms:W3CDTF">2019-11-07T10:30:15Z</dcterms:created>
  <dcterms:modified xsi:type="dcterms:W3CDTF">2020-02-04T10:12:31Z</dcterms:modified>
</cp:coreProperties>
</file>