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57" r:id="rId3"/>
    <p:sldId id="258" r:id="rId4"/>
    <p:sldId id="260" r:id="rId5"/>
    <p:sldId id="261" r:id="rId6"/>
    <p:sldId id="262" r:id="rId7"/>
    <p:sldId id="272" r:id="rId8"/>
    <p:sldId id="263" r:id="rId9"/>
    <p:sldId id="270" r:id="rId10"/>
    <p:sldId id="271" r:id="rId11"/>
    <p:sldId id="273" r:id="rId12"/>
    <p:sldId id="27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577" autoAdjust="0"/>
  </p:normalViewPr>
  <p:slideViewPr>
    <p:cSldViewPr snapToGrid="0" snapToObjects="1">
      <p:cViewPr varScale="1">
        <p:scale>
          <a:sx n="89" d="100"/>
          <a:sy n="89" d="100"/>
        </p:scale>
        <p:origin x="-28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01F262-4846-7D44-A180-93F1B35CC05A}" type="doc">
      <dgm:prSet loTypeId="urn:microsoft.com/office/officeart/2005/8/layout/process1" loCatId="" qsTypeId="urn:microsoft.com/office/officeart/2005/8/quickstyle/simple4" qsCatId="simple" csTypeId="urn:microsoft.com/office/officeart/2005/8/colors/accent1_2" csCatId="accent1"/>
      <dgm:spPr/>
      <dgm:t>
        <a:bodyPr/>
        <a:lstStyle/>
        <a:p>
          <a:endParaRPr lang="fr-FR"/>
        </a:p>
      </dgm:t>
    </dgm:pt>
    <dgm:pt modelId="{5893BEE1-C854-4242-8E7E-3D65E7B7C9AC}">
      <dgm:prSet/>
      <dgm:spPr/>
      <dgm:t>
        <a:bodyPr/>
        <a:lstStyle/>
        <a:p>
          <a:pPr rtl="0"/>
          <a:r>
            <a:rPr lang="fr-FR" dirty="0" smtClean="0"/>
            <a:t>Gestion des couleurs (</a:t>
          </a:r>
          <a:r>
            <a:rPr lang="fr-FR" dirty="0" err="1" smtClean="0"/>
            <a:t>Color</a:t>
          </a:r>
          <a:r>
            <a:rPr lang="fr-FR" dirty="0" smtClean="0"/>
            <a:t> Management)</a:t>
          </a:r>
          <a:endParaRPr lang="fr-FR" dirty="0"/>
        </a:p>
      </dgm:t>
    </dgm:pt>
    <dgm:pt modelId="{DB8D11FF-3349-BF4C-A448-650F69167010}" type="parTrans" cxnId="{553E1CEB-B156-CF41-BE9D-B7CC5675B2BA}">
      <dgm:prSet/>
      <dgm:spPr/>
      <dgm:t>
        <a:bodyPr/>
        <a:lstStyle/>
        <a:p>
          <a:endParaRPr lang="fr-FR"/>
        </a:p>
      </dgm:t>
    </dgm:pt>
    <dgm:pt modelId="{265444C7-1A16-964B-8CF8-8A9FE9348FCD}" type="sibTrans" cxnId="{553E1CEB-B156-CF41-BE9D-B7CC5675B2BA}">
      <dgm:prSet/>
      <dgm:spPr/>
      <dgm:t>
        <a:bodyPr/>
        <a:lstStyle/>
        <a:p>
          <a:endParaRPr lang="fr-FR"/>
        </a:p>
      </dgm:t>
    </dgm:pt>
    <dgm:pt modelId="{E64133AF-2D3A-3C4F-803C-CAC456A497B4}">
      <dgm:prSet/>
      <dgm:spPr/>
      <dgm:t>
        <a:bodyPr/>
        <a:lstStyle/>
        <a:p>
          <a:pPr rtl="0"/>
          <a:r>
            <a:rPr lang="fr-FR" dirty="0" smtClean="0"/>
            <a:t>Disparité des étapes de la chaîne graphique numérique</a:t>
          </a:r>
          <a:endParaRPr lang="fr-FR" dirty="0"/>
        </a:p>
      </dgm:t>
    </dgm:pt>
    <dgm:pt modelId="{152275CC-BD47-E84E-B460-6BC88655B0B7}" type="parTrans" cxnId="{B47F1AC4-8BE3-0343-9DF8-9FA2470E12D6}">
      <dgm:prSet/>
      <dgm:spPr/>
      <dgm:t>
        <a:bodyPr/>
        <a:lstStyle/>
        <a:p>
          <a:endParaRPr lang="fr-FR"/>
        </a:p>
      </dgm:t>
    </dgm:pt>
    <dgm:pt modelId="{F3D3B95A-6261-C04A-BE7E-41A7F9AD5B8B}" type="sibTrans" cxnId="{B47F1AC4-8BE3-0343-9DF8-9FA2470E12D6}">
      <dgm:prSet/>
      <dgm:spPr/>
      <dgm:t>
        <a:bodyPr/>
        <a:lstStyle/>
        <a:p>
          <a:endParaRPr lang="fr-FR"/>
        </a:p>
      </dgm:t>
    </dgm:pt>
    <dgm:pt modelId="{AEA37A50-1F74-6444-8EB7-F8D00D06D4EF}">
      <dgm:prSet/>
      <dgm:spPr/>
      <dgm:t>
        <a:bodyPr/>
        <a:lstStyle/>
        <a:p>
          <a:pPr rtl="0"/>
          <a:r>
            <a:rPr lang="fr-FR" smtClean="0"/>
            <a:t>Normalisation</a:t>
          </a:r>
          <a:endParaRPr lang="fr-FR"/>
        </a:p>
      </dgm:t>
    </dgm:pt>
    <dgm:pt modelId="{1B0E6EF9-4FB8-E94F-989D-C5E37202AAD5}" type="parTrans" cxnId="{58AAFC0F-5A66-7347-A346-CA71CA0DE78D}">
      <dgm:prSet/>
      <dgm:spPr/>
      <dgm:t>
        <a:bodyPr/>
        <a:lstStyle/>
        <a:p>
          <a:endParaRPr lang="fr-FR"/>
        </a:p>
      </dgm:t>
    </dgm:pt>
    <dgm:pt modelId="{261A8773-C3F9-E144-A720-8860889627E5}" type="sibTrans" cxnId="{58AAFC0F-5A66-7347-A346-CA71CA0DE78D}">
      <dgm:prSet/>
      <dgm:spPr/>
      <dgm:t>
        <a:bodyPr/>
        <a:lstStyle/>
        <a:p>
          <a:endParaRPr lang="fr-FR"/>
        </a:p>
      </dgm:t>
    </dgm:pt>
    <dgm:pt modelId="{17B95A3C-29D0-514B-B5A2-A17F8F02C467}" type="pres">
      <dgm:prSet presAssocID="{4A01F262-4846-7D44-A180-93F1B35CC05A}" presName="Name0" presStyleCnt="0">
        <dgm:presLayoutVars>
          <dgm:dir/>
          <dgm:resizeHandles val="exact"/>
        </dgm:presLayoutVars>
      </dgm:prSet>
      <dgm:spPr/>
      <dgm:t>
        <a:bodyPr/>
        <a:lstStyle/>
        <a:p>
          <a:endParaRPr lang="fr-FR"/>
        </a:p>
      </dgm:t>
    </dgm:pt>
    <dgm:pt modelId="{D6E45F3E-1465-9D4D-BC18-3889AAF004D8}" type="pres">
      <dgm:prSet presAssocID="{5893BEE1-C854-4242-8E7E-3D65E7B7C9AC}" presName="node" presStyleLbl="node1" presStyleIdx="0" presStyleCnt="3" custLinFactNeighborX="-836" custLinFactNeighborY="12">
        <dgm:presLayoutVars>
          <dgm:bulletEnabled val="1"/>
        </dgm:presLayoutVars>
      </dgm:prSet>
      <dgm:spPr/>
      <dgm:t>
        <a:bodyPr/>
        <a:lstStyle/>
        <a:p>
          <a:endParaRPr lang="fr-FR"/>
        </a:p>
      </dgm:t>
    </dgm:pt>
    <dgm:pt modelId="{354B550E-77D7-A842-9DFB-DC7A7D5F62F0}" type="pres">
      <dgm:prSet presAssocID="{265444C7-1A16-964B-8CF8-8A9FE9348FCD}" presName="sibTrans" presStyleLbl="sibTrans2D1" presStyleIdx="0" presStyleCnt="2"/>
      <dgm:spPr/>
      <dgm:t>
        <a:bodyPr/>
        <a:lstStyle/>
        <a:p>
          <a:endParaRPr lang="fr-FR"/>
        </a:p>
      </dgm:t>
    </dgm:pt>
    <dgm:pt modelId="{226EB1D7-AD80-C24C-BE18-1361F0DB2A4D}" type="pres">
      <dgm:prSet presAssocID="{265444C7-1A16-964B-8CF8-8A9FE9348FCD}" presName="connectorText" presStyleLbl="sibTrans2D1" presStyleIdx="0" presStyleCnt="2"/>
      <dgm:spPr/>
      <dgm:t>
        <a:bodyPr/>
        <a:lstStyle/>
        <a:p>
          <a:endParaRPr lang="fr-FR"/>
        </a:p>
      </dgm:t>
    </dgm:pt>
    <dgm:pt modelId="{6A10E63B-C802-9249-9B68-E7CBFCD17E3F}" type="pres">
      <dgm:prSet presAssocID="{E64133AF-2D3A-3C4F-803C-CAC456A497B4}" presName="node" presStyleLbl="node1" presStyleIdx="1" presStyleCnt="3">
        <dgm:presLayoutVars>
          <dgm:bulletEnabled val="1"/>
        </dgm:presLayoutVars>
      </dgm:prSet>
      <dgm:spPr/>
      <dgm:t>
        <a:bodyPr/>
        <a:lstStyle/>
        <a:p>
          <a:endParaRPr lang="fr-FR"/>
        </a:p>
      </dgm:t>
    </dgm:pt>
    <dgm:pt modelId="{80170FA2-1853-7C47-9FAD-D3C408381A5D}" type="pres">
      <dgm:prSet presAssocID="{F3D3B95A-6261-C04A-BE7E-41A7F9AD5B8B}" presName="sibTrans" presStyleLbl="sibTrans2D1" presStyleIdx="1" presStyleCnt="2"/>
      <dgm:spPr/>
      <dgm:t>
        <a:bodyPr/>
        <a:lstStyle/>
        <a:p>
          <a:endParaRPr lang="fr-FR"/>
        </a:p>
      </dgm:t>
    </dgm:pt>
    <dgm:pt modelId="{1F5FC9E2-DC07-3C48-A045-2D0A514C676F}" type="pres">
      <dgm:prSet presAssocID="{F3D3B95A-6261-C04A-BE7E-41A7F9AD5B8B}" presName="connectorText" presStyleLbl="sibTrans2D1" presStyleIdx="1" presStyleCnt="2"/>
      <dgm:spPr/>
      <dgm:t>
        <a:bodyPr/>
        <a:lstStyle/>
        <a:p>
          <a:endParaRPr lang="fr-FR"/>
        </a:p>
      </dgm:t>
    </dgm:pt>
    <dgm:pt modelId="{87F4AB46-29B3-2744-98D3-9C98A6BEBD16}" type="pres">
      <dgm:prSet presAssocID="{AEA37A50-1F74-6444-8EB7-F8D00D06D4EF}" presName="node" presStyleLbl="node1" presStyleIdx="2" presStyleCnt="3">
        <dgm:presLayoutVars>
          <dgm:bulletEnabled val="1"/>
        </dgm:presLayoutVars>
      </dgm:prSet>
      <dgm:spPr/>
      <dgm:t>
        <a:bodyPr/>
        <a:lstStyle/>
        <a:p>
          <a:endParaRPr lang="fr-FR"/>
        </a:p>
      </dgm:t>
    </dgm:pt>
  </dgm:ptLst>
  <dgm:cxnLst>
    <dgm:cxn modelId="{9EA73D33-A712-614B-B7F0-50055AA93646}" type="presOf" srcId="{265444C7-1A16-964B-8CF8-8A9FE9348FCD}" destId="{226EB1D7-AD80-C24C-BE18-1361F0DB2A4D}" srcOrd="1" destOrd="0" presId="urn:microsoft.com/office/officeart/2005/8/layout/process1"/>
    <dgm:cxn modelId="{0A31A78C-6353-0B43-AC7C-79015BE61BA9}" type="presOf" srcId="{4A01F262-4846-7D44-A180-93F1B35CC05A}" destId="{17B95A3C-29D0-514B-B5A2-A17F8F02C467}" srcOrd="0" destOrd="0" presId="urn:microsoft.com/office/officeart/2005/8/layout/process1"/>
    <dgm:cxn modelId="{58AAFC0F-5A66-7347-A346-CA71CA0DE78D}" srcId="{4A01F262-4846-7D44-A180-93F1B35CC05A}" destId="{AEA37A50-1F74-6444-8EB7-F8D00D06D4EF}" srcOrd="2" destOrd="0" parTransId="{1B0E6EF9-4FB8-E94F-989D-C5E37202AAD5}" sibTransId="{261A8773-C3F9-E144-A720-8860889627E5}"/>
    <dgm:cxn modelId="{553E1CEB-B156-CF41-BE9D-B7CC5675B2BA}" srcId="{4A01F262-4846-7D44-A180-93F1B35CC05A}" destId="{5893BEE1-C854-4242-8E7E-3D65E7B7C9AC}" srcOrd="0" destOrd="0" parTransId="{DB8D11FF-3349-BF4C-A448-650F69167010}" sibTransId="{265444C7-1A16-964B-8CF8-8A9FE9348FCD}"/>
    <dgm:cxn modelId="{3AEE3B81-819B-5449-A364-687768926F08}" type="presOf" srcId="{AEA37A50-1F74-6444-8EB7-F8D00D06D4EF}" destId="{87F4AB46-29B3-2744-98D3-9C98A6BEBD16}" srcOrd="0" destOrd="0" presId="urn:microsoft.com/office/officeart/2005/8/layout/process1"/>
    <dgm:cxn modelId="{1BAC0013-086A-BD42-BFA1-B8612FCA3FFB}" type="presOf" srcId="{265444C7-1A16-964B-8CF8-8A9FE9348FCD}" destId="{354B550E-77D7-A842-9DFB-DC7A7D5F62F0}" srcOrd="0" destOrd="0" presId="urn:microsoft.com/office/officeart/2005/8/layout/process1"/>
    <dgm:cxn modelId="{ADF123F8-3122-714C-9643-D76CC0488251}" type="presOf" srcId="{E64133AF-2D3A-3C4F-803C-CAC456A497B4}" destId="{6A10E63B-C802-9249-9B68-E7CBFCD17E3F}" srcOrd="0" destOrd="0" presId="urn:microsoft.com/office/officeart/2005/8/layout/process1"/>
    <dgm:cxn modelId="{D7F7B8D3-5756-854D-891F-FF6BAE981A24}" type="presOf" srcId="{F3D3B95A-6261-C04A-BE7E-41A7F9AD5B8B}" destId="{80170FA2-1853-7C47-9FAD-D3C408381A5D}" srcOrd="0" destOrd="0" presId="urn:microsoft.com/office/officeart/2005/8/layout/process1"/>
    <dgm:cxn modelId="{42E50328-1191-254C-87D0-9E85213CA134}" type="presOf" srcId="{5893BEE1-C854-4242-8E7E-3D65E7B7C9AC}" destId="{D6E45F3E-1465-9D4D-BC18-3889AAF004D8}" srcOrd="0" destOrd="0" presId="urn:microsoft.com/office/officeart/2005/8/layout/process1"/>
    <dgm:cxn modelId="{B47F1AC4-8BE3-0343-9DF8-9FA2470E12D6}" srcId="{4A01F262-4846-7D44-A180-93F1B35CC05A}" destId="{E64133AF-2D3A-3C4F-803C-CAC456A497B4}" srcOrd="1" destOrd="0" parTransId="{152275CC-BD47-E84E-B460-6BC88655B0B7}" sibTransId="{F3D3B95A-6261-C04A-BE7E-41A7F9AD5B8B}"/>
    <dgm:cxn modelId="{47483005-C16B-C049-810C-365432594A68}" type="presOf" srcId="{F3D3B95A-6261-C04A-BE7E-41A7F9AD5B8B}" destId="{1F5FC9E2-DC07-3C48-A045-2D0A514C676F}" srcOrd="1" destOrd="0" presId="urn:microsoft.com/office/officeart/2005/8/layout/process1"/>
    <dgm:cxn modelId="{A097714E-5BC9-414A-8B92-2FFC05182408}" type="presParOf" srcId="{17B95A3C-29D0-514B-B5A2-A17F8F02C467}" destId="{D6E45F3E-1465-9D4D-BC18-3889AAF004D8}" srcOrd="0" destOrd="0" presId="urn:microsoft.com/office/officeart/2005/8/layout/process1"/>
    <dgm:cxn modelId="{650C1B69-1FD9-614C-A6A7-2050E8609ABE}" type="presParOf" srcId="{17B95A3C-29D0-514B-B5A2-A17F8F02C467}" destId="{354B550E-77D7-A842-9DFB-DC7A7D5F62F0}" srcOrd="1" destOrd="0" presId="urn:microsoft.com/office/officeart/2005/8/layout/process1"/>
    <dgm:cxn modelId="{EB6961BC-6158-1943-803F-F54BD2971B50}" type="presParOf" srcId="{354B550E-77D7-A842-9DFB-DC7A7D5F62F0}" destId="{226EB1D7-AD80-C24C-BE18-1361F0DB2A4D}" srcOrd="0" destOrd="0" presId="urn:microsoft.com/office/officeart/2005/8/layout/process1"/>
    <dgm:cxn modelId="{5D47AA73-D74F-5E4A-8236-CDA95BC898B4}" type="presParOf" srcId="{17B95A3C-29D0-514B-B5A2-A17F8F02C467}" destId="{6A10E63B-C802-9249-9B68-E7CBFCD17E3F}" srcOrd="2" destOrd="0" presId="urn:microsoft.com/office/officeart/2005/8/layout/process1"/>
    <dgm:cxn modelId="{CE79635D-4D71-0443-A2CB-FAE4E8B9A702}" type="presParOf" srcId="{17B95A3C-29D0-514B-B5A2-A17F8F02C467}" destId="{80170FA2-1853-7C47-9FAD-D3C408381A5D}" srcOrd="3" destOrd="0" presId="urn:microsoft.com/office/officeart/2005/8/layout/process1"/>
    <dgm:cxn modelId="{BDFBFA12-9911-A34C-A526-007F001B750C}" type="presParOf" srcId="{80170FA2-1853-7C47-9FAD-D3C408381A5D}" destId="{1F5FC9E2-DC07-3C48-A045-2D0A514C676F}" srcOrd="0" destOrd="0" presId="urn:microsoft.com/office/officeart/2005/8/layout/process1"/>
    <dgm:cxn modelId="{187C0DC0-2068-B647-8262-73F7D0082541}" type="presParOf" srcId="{17B95A3C-29D0-514B-B5A2-A17F8F02C467}" destId="{87F4AB46-29B3-2744-98D3-9C98A6BEBD16}"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E45F3E-1465-9D4D-BC18-3889AAF004D8}">
      <dsp:nvSpPr>
        <dsp:cNvPr id="0" name=""/>
        <dsp:cNvSpPr/>
      </dsp:nvSpPr>
      <dsp:spPr>
        <a:xfrm>
          <a:off x="2" y="223"/>
          <a:ext cx="1538508" cy="923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fr-FR" sz="1300" kern="1200" dirty="0" smtClean="0"/>
            <a:t>Gestion des couleurs (</a:t>
          </a:r>
          <a:r>
            <a:rPr lang="fr-FR" sz="1300" kern="1200" dirty="0" err="1" smtClean="0"/>
            <a:t>Color</a:t>
          </a:r>
          <a:r>
            <a:rPr lang="fr-FR" sz="1300" kern="1200" dirty="0" smtClean="0"/>
            <a:t> Management)</a:t>
          </a:r>
          <a:endParaRPr lang="fr-FR" sz="1300" kern="1200" dirty="0"/>
        </a:p>
      </dsp:txBody>
      <dsp:txXfrm>
        <a:off x="27039" y="27260"/>
        <a:ext cx="1484434" cy="869031"/>
      </dsp:txXfrm>
    </dsp:sp>
    <dsp:sp modelId="{354B550E-77D7-A842-9DFB-DC7A7D5F62F0}">
      <dsp:nvSpPr>
        <dsp:cNvPr id="0" name=""/>
        <dsp:cNvSpPr/>
      </dsp:nvSpPr>
      <dsp:spPr>
        <a:xfrm rot="21599824">
          <a:off x="1693648" y="270944"/>
          <a:ext cx="328890" cy="381550"/>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1693648" y="347257"/>
        <a:ext cx="230223" cy="228930"/>
      </dsp:txXfrm>
    </dsp:sp>
    <dsp:sp modelId="{6A10E63B-C802-9249-9B68-E7CBFCD17E3F}">
      <dsp:nvSpPr>
        <dsp:cNvPr id="0" name=""/>
        <dsp:cNvSpPr/>
      </dsp:nvSpPr>
      <dsp:spPr>
        <a:xfrm>
          <a:off x="2159060" y="112"/>
          <a:ext cx="1538508" cy="923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fr-FR" sz="1300" kern="1200" dirty="0" smtClean="0"/>
            <a:t>Disparité des étapes de la chaîne graphique numérique</a:t>
          </a:r>
          <a:endParaRPr lang="fr-FR" sz="1300" kern="1200" dirty="0"/>
        </a:p>
      </dsp:txBody>
      <dsp:txXfrm>
        <a:off x="2186097" y="27149"/>
        <a:ext cx="1484434" cy="869031"/>
      </dsp:txXfrm>
    </dsp:sp>
    <dsp:sp modelId="{80170FA2-1853-7C47-9FAD-D3C408381A5D}">
      <dsp:nvSpPr>
        <dsp:cNvPr id="0" name=""/>
        <dsp:cNvSpPr/>
      </dsp:nvSpPr>
      <dsp:spPr>
        <a:xfrm>
          <a:off x="3851419" y="270889"/>
          <a:ext cx="326163" cy="381550"/>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fr-FR" sz="1100" kern="1200"/>
        </a:p>
      </dsp:txBody>
      <dsp:txXfrm>
        <a:off x="3851419" y="347199"/>
        <a:ext cx="228314" cy="228930"/>
      </dsp:txXfrm>
    </dsp:sp>
    <dsp:sp modelId="{87F4AB46-29B3-2744-98D3-9C98A6BEBD16}">
      <dsp:nvSpPr>
        <dsp:cNvPr id="0" name=""/>
        <dsp:cNvSpPr/>
      </dsp:nvSpPr>
      <dsp:spPr>
        <a:xfrm>
          <a:off x="4312972" y="112"/>
          <a:ext cx="1538508" cy="92310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fr-FR" sz="1300" kern="1200" smtClean="0"/>
            <a:t>Normalisation</a:t>
          </a:r>
          <a:endParaRPr lang="fr-FR" sz="1300" kern="1200"/>
        </a:p>
      </dsp:txBody>
      <dsp:txXfrm>
        <a:off x="4340009" y="27149"/>
        <a:ext cx="1484434" cy="8690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544099-40D0-3447-B61D-E7C203A66895}" type="datetimeFigureOut">
              <a:rPr lang="fr-FR" smtClean="0"/>
              <a:t>23/11/17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F5303E-9F1A-324E-A5EB-86B2E6FBE7BC}" type="slidenum">
              <a:rPr lang="fr-FR" smtClean="0"/>
              <a:t>‹#›</a:t>
            </a:fld>
            <a:endParaRPr lang="fr-FR"/>
          </a:p>
        </p:txBody>
      </p:sp>
    </p:spTree>
    <p:extLst>
      <p:ext uri="{BB962C8B-B14F-4D97-AF65-F5344CB8AC3E}">
        <p14:creationId xmlns:p14="http://schemas.microsoft.com/office/powerpoint/2010/main" val="1177154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a:t>
            </a:fld>
            <a:endParaRPr lang="fr-FR"/>
          </a:p>
        </p:txBody>
      </p:sp>
    </p:spTree>
    <p:extLst>
      <p:ext uri="{BB962C8B-B14F-4D97-AF65-F5344CB8AC3E}">
        <p14:creationId xmlns:p14="http://schemas.microsoft.com/office/powerpoint/2010/main" val="2870982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Colorimétrie : </a:t>
            </a:r>
            <a:r>
              <a:rPr lang="fr-FR" b="1" dirty="0" smtClean="0"/>
              <a:t>science de la mesure des couleurs</a:t>
            </a:r>
          </a:p>
          <a:p>
            <a:endParaRPr lang="fr-FR" dirty="0" smtClean="0"/>
          </a:p>
          <a:p>
            <a:r>
              <a:rPr lang="fr-FR" dirty="0" smtClean="0"/>
              <a:t>En maîtriser les fondamentaux</a:t>
            </a:r>
            <a:r>
              <a:rPr lang="fr-FR" baseline="0" dirty="0" smtClean="0"/>
              <a:t> : nécessaire pour le travail de chaîne graphique</a:t>
            </a:r>
          </a:p>
          <a:p>
            <a:endParaRPr lang="fr-FR" baseline="0" dirty="0" smtClean="0"/>
          </a:p>
          <a:p>
            <a:r>
              <a:rPr lang="fr-FR" baseline="0" dirty="0" smtClean="0"/>
              <a:t>Pendant longtemps, on a fait appel à l’œil exercé de chromistes professionnels ou de photograveurs, ou au savoir-faire des imprimeurs.</a:t>
            </a:r>
          </a:p>
          <a:p>
            <a:r>
              <a:rPr lang="fr-FR" baseline="0" dirty="0" smtClean="0"/>
              <a:t>A l’heure du numérique, il a fallu définir précisément les couleurs. Les ordinateurs parviennent à nommer les couleurs de façon redoutablement précise, avec le moins d’ambiguïté possible.</a:t>
            </a:r>
          </a:p>
          <a:p>
            <a:r>
              <a:rPr lang="fr-FR" baseline="0" dirty="0" smtClean="0"/>
              <a:t>=&gt; A engendré le procès de </a:t>
            </a:r>
            <a:r>
              <a:rPr lang="fr-FR" b="1" baseline="0" dirty="0" smtClean="0"/>
              <a:t>Gestion de la couleur</a:t>
            </a:r>
            <a:r>
              <a:rPr lang="fr-FR" b="0" baseline="0" dirty="0" smtClean="0"/>
              <a:t> (en anglais </a:t>
            </a:r>
            <a:r>
              <a:rPr lang="fr-FR" b="1" baseline="0" dirty="0" err="1" smtClean="0"/>
              <a:t>Color</a:t>
            </a:r>
            <a:r>
              <a:rPr lang="fr-FR" b="1" baseline="0" dirty="0" smtClean="0"/>
              <a:t> Management</a:t>
            </a:r>
            <a:r>
              <a:rPr lang="fr-FR" b="0" baseline="0" dirty="0" smtClean="0"/>
              <a:t>) : ensemble de processus qui permet à différents appareils ou dispositifs d’harmoniser leur rendu chromatique. Afficher les couleurs à l’identique tout au long de la chaîne graphique.</a:t>
            </a:r>
            <a:endParaRPr lang="fr-FR" baseline="0" dirty="0" smtClean="0"/>
          </a:p>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(ISO 12647 : le cœur de ces normes est constitué de valeurs colorimétriques. Si ces valeurs colorimétriques mesurées sur une </a:t>
            </a:r>
            <a:r>
              <a:rPr lang="fr-FR" b="1" dirty="0" smtClean="0"/>
              <a:t>charte de contrôle</a:t>
            </a:r>
            <a:r>
              <a:rPr lang="fr-FR" b="0" dirty="0" smtClean="0"/>
              <a:t> d’une épreuve ou</a:t>
            </a:r>
            <a:r>
              <a:rPr lang="fr-FR" b="0" baseline="0" dirty="0" smtClean="0"/>
              <a:t> d’un tirage sont dans les </a:t>
            </a:r>
            <a:r>
              <a:rPr lang="fr-FR" b="1" baseline="0" dirty="0" smtClean="0"/>
              <a:t>tolérances</a:t>
            </a:r>
            <a:r>
              <a:rPr lang="fr-FR" b="0" baseline="0" dirty="0" smtClean="0"/>
              <a:t> de la norme, l’impression est dite normalisée, sinon elle est hors norme</a:t>
            </a:r>
            <a:r>
              <a:rPr lang="fr-FR" dirty="0" smtClean="0"/>
              <a:t>).</a:t>
            </a:r>
          </a:p>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2</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Combinaison</a:t>
            </a:r>
            <a:r>
              <a:rPr lang="fr-FR" baseline="0" dirty="0" smtClean="0"/>
              <a:t> de 3 facteurs :</a:t>
            </a:r>
          </a:p>
          <a:p>
            <a:pPr marL="228600" indent="-228600">
              <a:buAutoNum type="arabicPeriod"/>
            </a:pPr>
            <a:r>
              <a:rPr lang="fr-FR" baseline="0" dirty="0" smtClean="0"/>
              <a:t>La lumière : faisceau de rayonnement électromagnétiques corpusculaire – 1678 Christian Huygens propose la théorie ondulatoire de la lumière. Isaac Newton la perçoit comme un phénomène corpusculaire (photon : paquet d’énergie élémentaires, échangés lors de l’absorption ou de l’émission de lumière par la matière).</a:t>
            </a:r>
          </a:p>
          <a:p>
            <a:pPr marL="228600" indent="-228600">
              <a:buAutoNum type="arabicPeriod"/>
            </a:pPr>
            <a:r>
              <a:rPr lang="fr-FR" baseline="0" dirty="0" smtClean="0"/>
              <a:t>Les objets : exposés aux rayonnements lumineux, vont garder une partie de l’énergie et en renvoyer d’autre.</a:t>
            </a:r>
          </a:p>
          <a:p>
            <a:pPr marL="228600" indent="-228600">
              <a:buAutoNum type="arabicPeriod"/>
            </a:pPr>
            <a:r>
              <a:rPr lang="fr-FR" baseline="0" dirty="0" smtClean="0"/>
              <a:t>L’œil humain connecté au cerveau par le nerf optique : interprètent les informations renvoyés par les objets et crée la sensation des couleurs.</a:t>
            </a:r>
          </a:p>
          <a:p>
            <a:pPr marL="0" indent="0">
              <a:buNone/>
            </a:pPr>
            <a:endParaRPr lang="fr-FR" dirty="0" smtClean="0"/>
          </a:p>
          <a:p>
            <a:pPr marL="0" indent="0">
              <a:buNone/>
            </a:pP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3</a:t>
            </a:fld>
            <a:endParaRPr lang="fr-FR"/>
          </a:p>
        </p:txBody>
      </p:sp>
    </p:spTree>
    <p:extLst>
      <p:ext uri="{BB962C8B-B14F-4D97-AF65-F5344CB8AC3E}">
        <p14:creationId xmlns:p14="http://schemas.microsoft.com/office/powerpoint/2010/main" val="2907734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Notion</a:t>
            </a:r>
            <a:r>
              <a:rPr lang="fr-FR" baseline="0" dirty="0" smtClean="0"/>
              <a:t> de spectre visible : entre 320 et 780 nanomètres (10^-9 mètres : il y a un milliard de nanomètre dans un mètre)</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4</a:t>
            </a:fld>
            <a:endParaRPr lang="fr-FR"/>
          </a:p>
        </p:txBody>
      </p:sp>
    </p:spTree>
    <p:extLst>
      <p:ext uri="{BB962C8B-B14F-4D97-AF65-F5344CB8AC3E}">
        <p14:creationId xmlns:p14="http://schemas.microsoft.com/office/powerpoint/2010/main" val="254033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 l’arrière de notre œil sur la rétine, sont disposés des cellules particulières, des récepteurs qui ont pour fonction de capter les couleurs, qu’on appelle cônes</a:t>
            </a:r>
            <a:r>
              <a:rPr lang="fr-FR" baseline="0" dirty="0" smtClean="0"/>
              <a:t> et bâtonnets :</a:t>
            </a:r>
          </a:p>
          <a:p>
            <a:r>
              <a:rPr lang="fr-FR" baseline="0" dirty="0" smtClean="0"/>
              <a:t> 1. Les bâtonnets sont responsables de la vision en noir et blanc / niveau de gris , et travaillent en faible lumière</a:t>
            </a:r>
          </a:p>
          <a:p>
            <a:r>
              <a:rPr lang="fr-FR" baseline="0" dirty="0" smtClean="0"/>
              <a:t>2. Les cônes sont spécialisés selon trois types pour distinguer telle ou telle fréquence de couleur : le rouge (les cônes L : longs 600-700) – le vert (les cônes medium : 500-600) – le bleu (les cônes S  : shorts 400-500)</a:t>
            </a:r>
          </a:p>
          <a:p>
            <a:r>
              <a:rPr lang="fr-FR" baseline="0" dirty="0" smtClean="0"/>
              <a:t>Nous ne percevons pas les ultraviolets ni les infrarouges. La courbe de </a:t>
            </a:r>
            <a:r>
              <a:rPr lang="fr-FR" baseline="0" dirty="0" err="1" smtClean="0"/>
              <a:t>sensiblité</a:t>
            </a:r>
            <a:r>
              <a:rPr lang="fr-FR" baseline="0" dirty="0" smtClean="0"/>
              <a:t> démarre vers 380 nm jusqu’à 760 nm </a:t>
            </a:r>
            <a:r>
              <a:rPr lang="fr-FR" b="1" baseline="0" dirty="0" smtClean="0"/>
              <a:t>et est maximale aux alentours de 555 nm dans le champ vert !</a:t>
            </a:r>
            <a:r>
              <a:rPr lang="ru-RU" b="1" baseline="0" dirty="0" smtClean="0"/>
              <a:t> </a:t>
            </a:r>
            <a:r>
              <a:rPr lang="fr-FR" b="0" baseline="0" dirty="0" smtClean="0"/>
              <a:t>(pourquoi, </a:t>
            </a:r>
            <a:r>
              <a:rPr lang="fr-FR" b="0" baseline="0" dirty="0" err="1" smtClean="0"/>
              <a:t>héhé</a:t>
            </a:r>
            <a:r>
              <a:rPr lang="fr-FR" b="0" baseline="0" dirty="0" smtClean="0"/>
              <a:t> ?)</a:t>
            </a:r>
            <a:endParaRPr lang="fr-FR" baseline="0" dirty="0" smtClean="0"/>
          </a:p>
          <a:p>
            <a:r>
              <a:rPr lang="fr-FR" baseline="0" dirty="0" smtClean="0"/>
              <a:t>Les couleurs sont envoyées au cerveau, qui lui effectue le mélange des 3 lumières et permet de percevoir des millions de tons différents</a:t>
            </a:r>
          </a:p>
          <a:p>
            <a:endParaRPr lang="fr-FR" baseline="0" dirty="0" smtClean="0"/>
          </a:p>
          <a:p>
            <a:r>
              <a:rPr lang="fr-FR" baseline="0" dirty="0" smtClean="0"/>
              <a:t>L’homme est un </a:t>
            </a:r>
            <a:r>
              <a:rPr lang="fr-FR" b="1" baseline="0" dirty="0" err="1" smtClean="0"/>
              <a:t>trichromate</a:t>
            </a:r>
            <a:r>
              <a:rPr lang="fr-FR" baseline="0" dirty="0" smtClean="0"/>
              <a:t>.</a:t>
            </a:r>
          </a:p>
          <a:p>
            <a:endParaRPr lang="fr-FR" baseline="0" dirty="0" smtClean="0"/>
          </a:p>
          <a:p>
            <a:r>
              <a:rPr lang="fr-FR" baseline="0" dirty="0" smtClean="0"/>
              <a:t>Le travail interprétatif du cerveau est important (au point d’imaginer les couleurs sur une photo N&amp;B).</a:t>
            </a:r>
          </a:p>
          <a:p>
            <a:endParaRPr lang="fr-FR" baseline="0" dirty="0" smtClean="0"/>
          </a:p>
          <a:p>
            <a:r>
              <a:rPr lang="fr-FR" baseline="0" dirty="0" smtClean="0"/>
              <a:t>Le chat ne possède que deux types de cônes et pas en proportion égale</a:t>
            </a:r>
          </a:p>
          <a:p>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Les chats ne possèdent que deux types de cônes; S (Small) et M (Medium), dont 80 à 90% de cônes M et 10 à 20% de cônes S.</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  -Les cônes S possèdent un </a:t>
            </a:r>
            <a:r>
              <a:rPr lang="fr-FR" dirty="0" err="1" smtClean="0"/>
              <a:t>photopigment</a:t>
            </a:r>
            <a:r>
              <a:rPr lang="fr-FR" dirty="0" smtClean="0"/>
              <a:t> sensible aux courtes longueurs d'ondes et ont un maximum de sensibilité aux alentours de 447 nm; les chats sont donc sensibles à la couleur bleue.</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  -Les cônes M possèdent eux un </a:t>
            </a:r>
            <a:r>
              <a:rPr lang="fr-FR" dirty="0" err="1" smtClean="0"/>
              <a:t>photopigment</a:t>
            </a:r>
            <a:r>
              <a:rPr lang="fr-FR" dirty="0" smtClean="0"/>
              <a:t> sensible aux moyennes longueurs d'ondes et ont un </a:t>
            </a:r>
            <a:r>
              <a:rPr lang="fr-FR" dirty="0" err="1" smtClean="0"/>
              <a:t>maximun</a:t>
            </a:r>
            <a:r>
              <a:rPr lang="fr-FR" dirty="0" smtClean="0"/>
              <a:t> de sensibilité aux alentours de 554 nm; les chats sont donc sensibles également à la couleur verte.</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Le rat ne possède qu’un type de cône (vision nocturne). Les oiseaux</a:t>
            </a:r>
            <a:r>
              <a:rPr lang="fr-FR" baseline="0" dirty="0" smtClean="0"/>
              <a:t> ont en général les trois types, comme les humains/mammifères. Notez le pigeon qui en possède 5 types, et la crevette 10 !</a:t>
            </a: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   La chat ne possède pas le troisième type de cône L (Large) qui est chez l'homme pour la couleur rouge. Ainsi, leurs palettes de couleur tourne autour du bleu et du vert avec des couleurs plutôt pastels. Le chien voit de même. Leurs</a:t>
            </a:r>
            <a:r>
              <a:rPr lang="fr-FR" baseline="0" dirty="0" smtClean="0"/>
              <a:t> visions nocturnes sont meilleures que la nôtre.</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5</a:t>
            </a:fld>
            <a:endParaRPr lang="fr-FR"/>
          </a:p>
        </p:txBody>
      </p:sp>
    </p:spTree>
    <p:extLst>
      <p:ext uri="{BB962C8B-B14F-4D97-AF65-F5344CB8AC3E}">
        <p14:creationId xmlns:p14="http://schemas.microsoft.com/office/powerpoint/2010/main" val="1150614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8% des hommes et 0,5% des femmes souffrent de daltonisme : du mal à</a:t>
            </a:r>
            <a:r>
              <a:rPr lang="fr-FR" baseline="0" dirty="0" smtClean="0"/>
              <a:t> distinguer les tons verts et rouges (plus rarement les tons bleus et verts) </a:t>
            </a:r>
          </a:p>
          <a:p>
            <a:endParaRPr lang="fr-FR" baseline="0" dirty="0" smtClean="0"/>
          </a:p>
          <a:p>
            <a:r>
              <a:rPr lang="fr-FR" baseline="0" dirty="0" smtClean="0"/>
              <a:t>Culturelle : le blanc chez les Esquimaux – le bleu en latin – les couleurs chez les Grecs</a:t>
            </a:r>
          </a:p>
          <a:p>
            <a:endParaRPr lang="fr-FR" baseline="0" dirty="0" smtClean="0"/>
          </a:p>
          <a:p>
            <a:r>
              <a:rPr lang="fr-FR" dirty="0" smtClean="0"/>
              <a:t>A propos du Moyen-Age, les blasons par exemple n'ont que 6 couleurs :</a:t>
            </a:r>
          </a:p>
          <a:p>
            <a:r>
              <a:rPr lang="fr-FR" dirty="0" smtClean="0"/>
              <a:t>Blanc et jaune</a:t>
            </a:r>
          </a:p>
          <a:p>
            <a:r>
              <a:rPr lang="fr-FR" dirty="0" smtClean="0"/>
              <a:t>Rouge, vert, bleu et noir</a:t>
            </a:r>
          </a:p>
          <a:p>
            <a:r>
              <a:rPr lang="fr-FR" dirty="0" smtClean="0"/>
              <a:t>Il est estimé qu'il ne faut jamais associer ensemble les couleurs d'un même groupe.</a:t>
            </a:r>
          </a:p>
          <a:p>
            <a:endParaRPr lang="fr-FR" dirty="0" smtClean="0"/>
          </a:p>
          <a:p>
            <a:r>
              <a:rPr lang="fr-FR" dirty="0" smtClean="0"/>
              <a:t>Il faut aussi savoir que les grecs et les romains de l'antiquité avaient du mal pour nommer le vert et le bleu, surtout le bleu estimé être une couleur pour les barbares.</a:t>
            </a:r>
          </a:p>
          <a:p>
            <a:r>
              <a:rPr lang="fr-FR" dirty="0" smtClean="0"/>
              <a:t>D'ailleurs, la couleur bleue n'a pas de racine latine, mais des racines anglo-saxonnes ("</a:t>
            </a:r>
            <a:r>
              <a:rPr lang="fr-FR" dirty="0" err="1" smtClean="0"/>
              <a:t>blau</a:t>
            </a:r>
            <a:r>
              <a:rPr lang="fr-FR" dirty="0" smtClean="0"/>
              <a:t>" =&gt; "</a:t>
            </a:r>
            <a:r>
              <a:rPr lang="fr-FR" dirty="0" err="1" smtClean="0"/>
              <a:t>blue</a:t>
            </a:r>
            <a:r>
              <a:rPr lang="fr-FR" dirty="0" smtClean="0"/>
              <a:t>" =&gt; bleu), ou des racines arabes ("</a:t>
            </a:r>
            <a:r>
              <a:rPr lang="fr-FR" dirty="0" err="1" smtClean="0"/>
              <a:t>azu</a:t>
            </a:r>
            <a:r>
              <a:rPr lang="fr-FR" dirty="0" smtClean="0"/>
              <a:t>" =&gt; azur).</a:t>
            </a:r>
          </a:p>
          <a:p>
            <a:endParaRPr lang="fr-FR" dirty="0" smtClean="0"/>
          </a:p>
          <a:p>
            <a:r>
              <a:rPr lang="fr-FR" dirty="0" smtClean="0"/>
              <a:t>« Les Amérindiens de Californie du Nord parlant le </a:t>
            </a:r>
            <a:r>
              <a:rPr lang="fr-FR" dirty="0" err="1" smtClean="0"/>
              <a:t>maidu</a:t>
            </a:r>
            <a:r>
              <a:rPr lang="fr-FR" dirty="0" smtClean="0"/>
              <a:t>, n'ont que trois mots pour décrire le spectre des couleurs : </a:t>
            </a:r>
            <a:r>
              <a:rPr lang="fr-FR" dirty="0" err="1" smtClean="0"/>
              <a:t>lack</a:t>
            </a:r>
            <a:r>
              <a:rPr lang="fr-FR" dirty="0" smtClean="0"/>
              <a:t> (rouge), </a:t>
            </a:r>
            <a:r>
              <a:rPr lang="fr-FR" dirty="0" err="1" smtClean="0"/>
              <a:t>tit</a:t>
            </a:r>
            <a:r>
              <a:rPr lang="fr-FR" dirty="0" smtClean="0"/>
              <a:t> (vert bleu) et </a:t>
            </a:r>
            <a:r>
              <a:rPr lang="fr-FR" dirty="0" err="1" smtClean="0"/>
              <a:t>tulak</a:t>
            </a:r>
            <a:r>
              <a:rPr lang="fr-FR" dirty="0" smtClean="0"/>
              <a:t> (jaune-orange-marron).</a:t>
            </a:r>
          </a:p>
          <a:p>
            <a:r>
              <a:rPr lang="fr-FR" dirty="0" smtClean="0"/>
              <a:t>La personne dont la langue est le </a:t>
            </a:r>
            <a:r>
              <a:rPr lang="fr-FR" dirty="0" err="1" smtClean="0"/>
              <a:t>maidu</a:t>
            </a:r>
            <a:r>
              <a:rPr lang="fr-FR" dirty="0" smtClean="0"/>
              <a:t> distingue consciemment trois catégories différentes de couleurs là où celle qui parle le français dispose de plus de choix et, par conséquent, d'une perception plus riche.</a:t>
            </a:r>
          </a:p>
          <a:p>
            <a:r>
              <a:rPr lang="fr-FR" dirty="0" smtClean="0"/>
              <a:t>À l'inverse, les Esquimaux du Groenland possèdent une trentaine de termes pour nommer les variétés de neige là où nous n'en avons que très peu, et ils sont capables de percevoir ces trente qualités ; pas nous.» Cayrol</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6</a:t>
            </a:fld>
            <a:endParaRPr lang="fr-FR"/>
          </a:p>
        </p:txBody>
      </p:sp>
    </p:spTree>
    <p:extLst>
      <p:ext uri="{BB962C8B-B14F-4D97-AF65-F5344CB8AC3E}">
        <p14:creationId xmlns:p14="http://schemas.microsoft.com/office/powerpoint/2010/main" val="3422582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Si la perception de la couleur par les êtres humains comporte une part</a:t>
            </a:r>
            <a:r>
              <a:rPr lang="fr-FR" baseline="0" dirty="0" smtClean="0"/>
              <a:t> de subjectivité, la couleur, en tant que phénomène physique, peut se mesurer.</a:t>
            </a:r>
          </a:p>
          <a:p>
            <a:r>
              <a:rPr lang="fr-FR" baseline="0" dirty="0" smtClean="0"/>
              <a:t>Et c’est heureux pour l’industrie !</a:t>
            </a:r>
          </a:p>
          <a:p>
            <a:r>
              <a:rPr lang="fr-FR" baseline="0" dirty="0" smtClean="0"/>
              <a:t>Pour un physicien : une couleur n’est en effet qu’un mélange de rayonnements électromagnétiques de différentes longueurs d’onde. Mesurer une couleur revient donc à mesurer une longueur d’onde, c’est-à-dire mesurer une énergie lumineuse.</a:t>
            </a:r>
          </a:p>
          <a:p>
            <a:r>
              <a:rPr lang="fr-FR" baseline="0" dirty="0" smtClean="0"/>
              <a:t>Par commodité, on regroupe ces longueurs d’onde en bandes de fréquences plus ou moins étroites selon la précision de la mesure que l’on recherche.</a:t>
            </a:r>
          </a:p>
          <a:p>
            <a:endParaRPr lang="fr-FR" baseline="0" dirty="0" smtClean="0"/>
          </a:p>
          <a:p>
            <a:r>
              <a:rPr lang="fr-FR" b="1" baseline="0" dirty="0" smtClean="0"/>
              <a:t>Spectrophotomètre</a:t>
            </a:r>
            <a:r>
              <a:rPr lang="fr-FR" b="0" baseline="0" dirty="0" smtClean="0"/>
              <a:t> : fait ces mesures. Il découpe le spectre visible en 16,32 ou 64 bandes et pour chacune d’elles mesure une valeur d’énergie. Il calcule ensuite une courbe reliant ces valeurs entre elles. Cette courbe représente la </a:t>
            </a:r>
            <a:r>
              <a:rPr lang="fr-FR" b="1" baseline="0" dirty="0" smtClean="0"/>
              <a:t>densité spectrale</a:t>
            </a:r>
            <a:r>
              <a:rPr lang="fr-FR" b="0" baseline="0" dirty="0" smtClean="0"/>
              <a:t> de la couleur mesurée.</a:t>
            </a:r>
          </a:p>
          <a:p>
            <a:r>
              <a:rPr lang="fr-FR" b="0" baseline="0" dirty="0" smtClean="0"/>
              <a:t>Si 32 bandes de couleurs analysées par 100 niveaux d’énergie =&gt; 100^32 ou 10^64 (100 suivi de 64 zéros !!!...) Or on considère que l’œil humain n’est capable de percevoir « que » 10 millions (10^6) de couleurs…</a:t>
            </a:r>
          </a:p>
          <a:p>
            <a:endParaRPr lang="fr-FR" b="0" baseline="0" dirty="0" smtClean="0"/>
          </a:p>
          <a:p>
            <a:r>
              <a:rPr lang="fr-FR" b="0" baseline="0" dirty="0" smtClean="0"/>
              <a:t>Autre appareil : le </a:t>
            </a:r>
            <a:r>
              <a:rPr lang="fr-FR" b="1" baseline="0" dirty="0" smtClean="0"/>
              <a:t>colorimètre</a:t>
            </a:r>
            <a:r>
              <a:rPr lang="fr-FR" b="0" baseline="0" dirty="0" smtClean="0"/>
              <a:t> : analyse la lumière/couleur au travers de trois filtres Rouge/Vert/Bleu et en tire trois valeurs.</a:t>
            </a:r>
          </a:p>
          <a:p>
            <a:endParaRPr lang="fr-FR" b="0" baseline="0" dirty="0" smtClean="0"/>
          </a:p>
          <a:p>
            <a:r>
              <a:rPr lang="fr-FR" b="0" baseline="0" dirty="0" smtClean="0"/>
              <a:t>Le spectre perçu par l’œil résulte aussi de la combinaison du spectre de la source lumineuse avec le spectre d’absorption du pigment coloré. =&gt; il est donc essentiel d’utiliser une lumière normalisée pour évaluer ou comparer les couleurs.</a:t>
            </a:r>
          </a:p>
          <a:p>
            <a:endParaRPr lang="fr-FR" b="0" baseline="0" dirty="0" smtClean="0"/>
          </a:p>
          <a:p>
            <a:r>
              <a:rPr lang="fr-FR" b="0" baseline="0" dirty="0" smtClean="0"/>
              <a:t>Notion de </a:t>
            </a:r>
            <a:r>
              <a:rPr lang="fr-FR" b="1" baseline="0" dirty="0" smtClean="0"/>
              <a:t>lumière du jour</a:t>
            </a:r>
            <a:r>
              <a:rPr lang="fr-FR" b="0" baseline="0" dirty="0" smtClean="0"/>
              <a:t> : courbe spectrale la plus plate possible.</a:t>
            </a:r>
            <a:endParaRPr lang="fr-FR" b="1" baseline="0" dirty="0" smtClean="0"/>
          </a:p>
          <a:p>
            <a:endParaRPr lang="fr-FR" dirty="0" smtClean="0"/>
          </a:p>
          <a:p>
            <a:r>
              <a:rPr lang="fr-FR" dirty="0" smtClean="0"/>
              <a:t>Notion </a:t>
            </a:r>
            <a:r>
              <a:rPr lang="fr-FR" b="1" dirty="0" smtClean="0"/>
              <a:t>d’illuminant standard </a:t>
            </a:r>
            <a:r>
              <a:rPr lang="fr-FR" b="0" dirty="0" smtClean="0"/>
              <a:t>dont</a:t>
            </a:r>
            <a:r>
              <a:rPr lang="fr-FR" b="0" baseline="0" dirty="0" smtClean="0"/>
              <a:t> la lumière respecte une certaine </a:t>
            </a:r>
            <a:r>
              <a:rPr lang="fr-FR" b="1" baseline="0" dirty="0" smtClean="0"/>
              <a:t>température de blanc</a:t>
            </a:r>
            <a:r>
              <a:rPr lang="el-GR" b="1" baseline="0" dirty="0" smtClean="0"/>
              <a:t> </a:t>
            </a:r>
            <a:r>
              <a:rPr lang="fr-FR" b="0" baseline="0" dirty="0" smtClean="0"/>
              <a:t>mesurée en Kelvins (K), température de blanc (correspondant pour 0 K à -273° Celsius)</a:t>
            </a:r>
          </a:p>
          <a:p>
            <a:endParaRPr lang="fr-FR" b="0" baseline="0" dirty="0" smtClean="0"/>
          </a:p>
          <a:p>
            <a:r>
              <a:rPr lang="fr-FR" b="0" baseline="0" dirty="0" smtClean="0"/>
              <a:t>Travail de Gaz de France au début du XXème siècle avec la constitution de la CIE (Commission Internationale de l’Eclairage) : définir des standards de lumière.</a:t>
            </a:r>
          </a:p>
          <a:p>
            <a:r>
              <a:rPr lang="fr-FR" b="0" baseline="0" dirty="0" smtClean="0"/>
              <a:t>Ex : le D50 (</a:t>
            </a:r>
            <a:r>
              <a:rPr lang="fr-FR" b="0" baseline="0" dirty="0" err="1" smtClean="0"/>
              <a:t>Daylight</a:t>
            </a:r>
            <a:r>
              <a:rPr lang="fr-FR" b="0" baseline="0" dirty="0" smtClean="0"/>
              <a:t> 50) : lumière du jour proche de 5000 K : est devenu la référence de l’industrie graphique, fait partie de la norme ISO 13655.</a:t>
            </a:r>
            <a:endParaRPr lang="el-GR" b="0" baseline="0" dirty="0" smtClean="0"/>
          </a:p>
          <a:p>
            <a:endParaRPr lang="el-GR" b="0" baseline="0" dirty="0" smtClean="0"/>
          </a:p>
          <a:p>
            <a:r>
              <a:rPr lang="fr-FR" b="1" baseline="0" dirty="0" smtClean="0"/>
              <a:t>Lumière du jour </a:t>
            </a:r>
            <a:r>
              <a:rPr lang="fr-FR" b="0" baseline="0" dirty="0" smtClean="0"/>
              <a:t>: une lumière est perçue comme blanche si sa courbe spectrale tend à être horizontale</a:t>
            </a:r>
          </a:p>
          <a:p>
            <a:endParaRPr lang="fr-FR" b="0" baseline="0" dirty="0" smtClean="0"/>
          </a:p>
          <a:p>
            <a:r>
              <a:rPr lang="fr-FR" b="0" baseline="0" dirty="0" smtClean="0"/>
              <a:t>Notion de température : plus un corps est chauffé plus il va émettre une couleur : d’abord du rouge, puis du jaune puis du bleu.</a:t>
            </a:r>
          </a:p>
          <a:p>
            <a:endParaRPr lang="fr-FR" b="0" baseline="0" dirty="0" smtClean="0"/>
          </a:p>
          <a:p>
            <a:r>
              <a:rPr lang="fr-FR" b="0" baseline="0" dirty="0" smtClean="0"/>
              <a:t>Les </a:t>
            </a:r>
            <a:r>
              <a:rPr lang="fr-FR" b="0" baseline="0" dirty="0" err="1" smtClean="0"/>
              <a:t>illuminants</a:t>
            </a:r>
            <a:r>
              <a:rPr lang="fr-FR" b="0" baseline="0" dirty="0" smtClean="0"/>
              <a:t> standards</a:t>
            </a:r>
          </a:p>
          <a:p>
            <a:r>
              <a:rPr lang="fr-FR" b="0" baseline="0" dirty="0" smtClean="0"/>
              <a:t>D50 pour </a:t>
            </a:r>
            <a:r>
              <a:rPr lang="fr-FR" b="0" baseline="0" dirty="0" err="1" smtClean="0"/>
              <a:t>Daylight</a:t>
            </a:r>
            <a:r>
              <a:rPr lang="fr-FR" b="0" baseline="0" dirty="0" smtClean="0"/>
              <a:t> 50 : lumière du jour à 5000 K, référence pour l’industrie graphique. Définie par la CIE</a:t>
            </a:r>
            <a:endParaRPr lang="fr-FR" b="1"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7</a:t>
            </a:fld>
            <a:endParaRPr lang="fr-FR"/>
          </a:p>
        </p:txBody>
      </p:sp>
    </p:spTree>
    <p:extLst>
      <p:ext uri="{BB962C8B-B14F-4D97-AF65-F5344CB8AC3E}">
        <p14:creationId xmlns:p14="http://schemas.microsoft.com/office/powerpoint/2010/main" val="4024527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Deux façons</a:t>
            </a:r>
            <a:r>
              <a:rPr lang="fr-FR" baseline="0" dirty="0" smtClean="0"/>
              <a:t> de produire les couleurs : synthèse additive et synthèse soustractives.</a:t>
            </a:r>
          </a:p>
          <a:p>
            <a:r>
              <a:rPr lang="fr-FR" baseline="0" dirty="0" smtClean="0"/>
              <a:t>Passer la diapo assez vite pour développer.</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8</a:t>
            </a:fld>
            <a:endParaRPr lang="fr-FR"/>
          </a:p>
        </p:txBody>
      </p:sp>
    </p:spTree>
    <p:extLst>
      <p:ext uri="{BB962C8B-B14F-4D97-AF65-F5344CB8AC3E}">
        <p14:creationId xmlns:p14="http://schemas.microsoft.com/office/powerpoint/2010/main" val="2538100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RVB</a:t>
            </a:r>
          </a:p>
          <a:p>
            <a:r>
              <a:rPr lang="fr-FR" dirty="0" smtClean="0"/>
              <a:t>Couleurs</a:t>
            </a:r>
            <a:r>
              <a:rPr lang="fr-FR" baseline="0" dirty="0" smtClean="0"/>
              <a:t> complémentaires : jaune et bleu / Vert et magenta / rouge et cyan</a:t>
            </a:r>
          </a:p>
          <a:p>
            <a:r>
              <a:rPr lang="fr-FR" baseline="0" dirty="0" smtClean="0"/>
              <a:t>La lumière blanche pour l’œil humain est la somme à parts égales de ses trois composantes fondamentales : Rouge/Vert/Bleu =&gt; RVB (RGB)</a:t>
            </a:r>
          </a:p>
          <a:p>
            <a:r>
              <a:rPr lang="fr-FR" dirty="0" smtClean="0"/>
              <a:t>Addition de faisceaux lumineux</a:t>
            </a:r>
            <a:r>
              <a:rPr lang="fr-FR" baseline="0" dirty="0" smtClean="0"/>
              <a:t> =&gt; Synthèse </a:t>
            </a:r>
            <a:r>
              <a:rPr lang="fr-FR" b="1" baseline="0" dirty="0" smtClean="0"/>
              <a:t>additive</a:t>
            </a:r>
            <a:r>
              <a:rPr lang="fr-FR" baseline="0" dirty="0" smtClean="0"/>
              <a:t> de la couleur.</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9</a:t>
            </a:fld>
            <a:endParaRPr lang="fr-FR"/>
          </a:p>
        </p:txBody>
      </p:sp>
    </p:spTree>
    <p:extLst>
      <p:ext uri="{BB962C8B-B14F-4D97-AF65-F5344CB8AC3E}">
        <p14:creationId xmlns:p14="http://schemas.microsoft.com/office/powerpoint/2010/main" val="3624973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jaune soustrait les ondes de sa couleur complémentaire,</a:t>
            </a:r>
            <a:r>
              <a:rPr lang="fr-FR" baseline="0" dirty="0" smtClean="0"/>
              <a:t> le bleu, autrement dit : toutes les ondes appartenant au champ bleu ont été absorbés par les pigments jaunes.</a:t>
            </a:r>
          </a:p>
          <a:p>
            <a:r>
              <a:rPr lang="fr-FR" baseline="0" dirty="0" smtClean="0"/>
              <a:t>Le cyan soustrait le rouge</a:t>
            </a:r>
          </a:p>
          <a:p>
            <a:r>
              <a:rPr lang="fr-FR" baseline="0" dirty="0" smtClean="0"/>
              <a:t>Le magenta soustrait le vert</a:t>
            </a:r>
          </a:p>
          <a:p>
            <a:r>
              <a:rPr lang="fr-FR" baseline="0" dirty="0" smtClean="0"/>
              <a:t>=&gt; Synthèse </a:t>
            </a:r>
            <a:r>
              <a:rPr lang="fr-FR" b="1" baseline="0" dirty="0" smtClean="0"/>
              <a:t>soustractive</a:t>
            </a:r>
          </a:p>
          <a:p>
            <a:r>
              <a:rPr lang="fr-FR" dirty="0" smtClean="0"/>
              <a:t>Parler des cartouches d’’encre et de l’offset.</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10</a:t>
            </a:fld>
            <a:endParaRPr lang="fr-FR"/>
          </a:p>
        </p:txBody>
      </p:sp>
    </p:spTree>
    <p:extLst>
      <p:ext uri="{BB962C8B-B14F-4D97-AF65-F5344CB8AC3E}">
        <p14:creationId xmlns:p14="http://schemas.microsoft.com/office/powerpoint/2010/main" val="1709521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Classifier les couleurs sur ordinateur.</a:t>
            </a:r>
          </a:p>
          <a:p>
            <a:endParaRPr lang="fr-FR" dirty="0" smtClean="0"/>
          </a:p>
          <a:p>
            <a:r>
              <a:rPr lang="fr-FR" dirty="0" smtClean="0"/>
              <a:t>Parler du modèle dominant</a:t>
            </a:r>
            <a:r>
              <a:rPr lang="fr-FR" baseline="0" dirty="0" smtClean="0"/>
              <a:t> : RVB</a:t>
            </a:r>
            <a:endParaRPr lang="fr-FR" dirty="0" smtClean="0"/>
          </a:p>
          <a:p>
            <a:endParaRPr lang="fr-FR" dirty="0" smtClean="0"/>
          </a:p>
          <a:p>
            <a:r>
              <a:rPr lang="fr-FR" dirty="0" smtClean="0"/>
              <a:t>Teinte – saturation – </a:t>
            </a:r>
            <a:r>
              <a:rPr lang="fr-FR" dirty="0" err="1" smtClean="0"/>
              <a:t>luminence</a:t>
            </a:r>
            <a:r>
              <a:rPr lang="fr-FR" dirty="0" smtClean="0"/>
              <a:t> (brillance de l’éclairage) : défini avec</a:t>
            </a:r>
            <a:r>
              <a:rPr lang="fr-FR" baseline="0" dirty="0" smtClean="0"/>
              <a:t> certitude les couleurs</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11</a:t>
            </a:fld>
            <a:endParaRPr lang="fr-FR"/>
          </a:p>
        </p:txBody>
      </p:sp>
    </p:spTree>
    <p:extLst>
      <p:ext uri="{BB962C8B-B14F-4D97-AF65-F5344CB8AC3E}">
        <p14:creationId xmlns:p14="http://schemas.microsoft.com/office/powerpoint/2010/main" val="3591407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CIE RGB</a:t>
            </a:r>
            <a:r>
              <a:rPr lang="fr-FR" baseline="0" dirty="0" smtClean="0"/>
              <a:t> 1931 – CIE LAB 1976</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12</a:t>
            </a:fld>
            <a:endParaRPr lang="fr-FR"/>
          </a:p>
        </p:txBody>
      </p:sp>
    </p:spTree>
    <p:extLst>
      <p:ext uri="{BB962C8B-B14F-4D97-AF65-F5344CB8AC3E}">
        <p14:creationId xmlns:p14="http://schemas.microsoft.com/office/powerpoint/2010/main" val="245097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fr-FR" smtClean="0"/>
              <a:t>Cliquez et modifiez le titre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7D0065BE-0657-4A47-90AD-C21C55E16B19}" type="datetime4">
              <a:rPr lang="en-US" smtClean="0"/>
              <a:pPr/>
              <a:t>novembre 23,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47BB8AF-C16A-4836-A92D-61834B5F0BA5}" type="datetime4">
              <a:rPr lang="en-US" smtClean="0"/>
              <a:pPr/>
              <a:t>novembre 23,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Cliquez et modifiez le titre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Cliquez pour modifier les styles du texte du masque</a:t>
            </a:r>
          </a:p>
        </p:txBody>
      </p:sp>
      <p:sp>
        <p:nvSpPr>
          <p:cNvPr id="4" name="Date Placeholder 3"/>
          <p:cNvSpPr>
            <a:spLocks noGrp="1"/>
          </p:cNvSpPr>
          <p:nvPr>
            <p:ph type="dt" sz="half" idx="10"/>
          </p:nvPr>
        </p:nvSpPr>
        <p:spPr/>
        <p:txBody>
          <a:bodyPr/>
          <a:lstStyle/>
          <a:p>
            <a:fld id="{647D2193-4505-4A75-99BB-880C6989A757}" type="datetime4">
              <a:rPr lang="en-US" smtClean="0"/>
              <a:pPr/>
              <a:t>novembre 23,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13A18F4-33C3-445B-924C-31108C51719C}" type="datetime4">
              <a:rPr lang="en-US" smtClean="0"/>
              <a:pPr/>
              <a:t>novembre 23,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8" name="Title 7"/>
          <p:cNvSpPr>
            <a:spLocks noGrp="1"/>
          </p:cNvSpPr>
          <p:nvPr>
            <p:ph type="title"/>
          </p:nvPr>
        </p:nvSpPr>
        <p:spPr/>
        <p:txBody>
          <a:bodyPr/>
          <a:lstStyle/>
          <a:p>
            <a:r>
              <a:rPr lang="fr-FR" smtClean="0"/>
              <a:t>Cliquez et modifiez le titre</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Cliquez pour modifier les styles du texte du masque</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Cliquez pour modifier les styles du texte du masque</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novembre 23, 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novembre 23, 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novembre 23, 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Cliquez et modifiez le titre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fr-FR" smtClean="0"/>
              <a:t>Cliquez pour modifier les styles du texte du masque</a:t>
            </a:r>
          </a:p>
        </p:txBody>
      </p:sp>
      <p:sp>
        <p:nvSpPr>
          <p:cNvPr id="5" name="Date Placeholder 4"/>
          <p:cNvSpPr>
            <a:spLocks noGrp="1"/>
          </p:cNvSpPr>
          <p:nvPr>
            <p:ph type="dt" sz="half" idx="10"/>
          </p:nvPr>
        </p:nvSpPr>
        <p:spPr/>
        <p:txBody>
          <a:bodyPr/>
          <a:lstStyle/>
          <a:p>
            <a:fld id="{DC7EAB0C-2220-4D0E-A0DD-DB7FA0F742F4}" type="datetime4">
              <a:rPr lang="en-US" smtClean="0"/>
              <a:pPr/>
              <a:t>novembre 23, 2017</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fr-FR" smtClean="0"/>
              <a:t>Faire glisser l'image vers l'espace réservé ou cliquer sur l'icône pour l'ajouter</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fr-FR" smtClean="0"/>
              <a:t>Cliquez et modifiez le titre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E3416D63-31BF-4B94-B6C5-E20B2C63F515}" type="datetime4">
              <a:rPr lang="en-US" smtClean="0"/>
              <a:pPr/>
              <a:t>novembre 23,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novembre 23,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fr-FR" smtClean="0"/>
              <a:t>Cliquez et modifiez le titre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novembre 23,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novembre 23, 2017</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Prépresse</a:t>
            </a:r>
            <a:endParaRPr lang="fr-FR" dirty="0"/>
          </a:p>
        </p:txBody>
      </p:sp>
      <p:sp>
        <p:nvSpPr>
          <p:cNvPr id="3" name="Sous-titre 2"/>
          <p:cNvSpPr>
            <a:spLocks noGrp="1"/>
          </p:cNvSpPr>
          <p:nvPr>
            <p:ph type="subTitle" idx="1"/>
          </p:nvPr>
        </p:nvSpPr>
        <p:spPr/>
        <p:txBody>
          <a:bodyPr/>
          <a:lstStyle/>
          <a:p>
            <a:r>
              <a:rPr lang="fr-FR" dirty="0" smtClean="0"/>
              <a:t>Notions de </a:t>
            </a:r>
            <a:r>
              <a:rPr lang="fr-FR" dirty="0" err="1" smtClean="0"/>
              <a:t>Colorimetrie</a:t>
            </a:r>
            <a:endParaRPr lang="fr-FR" dirty="0"/>
          </a:p>
        </p:txBody>
      </p:sp>
    </p:spTree>
    <p:extLst>
      <p:ext uri="{BB962C8B-B14F-4D97-AF65-F5344CB8AC3E}">
        <p14:creationId xmlns:p14="http://schemas.microsoft.com/office/powerpoint/2010/main" val="38511381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2373" y="642406"/>
            <a:ext cx="7520940" cy="548640"/>
          </a:xfrm>
        </p:spPr>
        <p:txBody>
          <a:bodyPr/>
          <a:lstStyle/>
          <a:p>
            <a:r>
              <a:rPr lang="fr-FR" dirty="0" err="1" smtClean="0"/>
              <a:t>COlOrIMETRIE</a:t>
            </a:r>
            <a:r>
              <a:rPr lang="fr-FR" dirty="0" smtClean="0"/>
              <a:t> et industrie graphique : un impératif technique engendrant des Normes</a:t>
            </a:r>
            <a:endParaRPr lang="fr-FR" dirty="0"/>
          </a:p>
        </p:txBody>
      </p:sp>
      <p:pic>
        <p:nvPicPr>
          <p:cNvPr id="6" name="Espace réservé du contenu 5"/>
          <p:cNvPicPr>
            <a:picLocks noGrp="1" noChangeAspect="1"/>
          </p:cNvPicPr>
          <p:nvPr>
            <p:ph idx="1"/>
          </p:nvPr>
        </p:nvPicPr>
        <p:blipFill>
          <a:blip r:embed="rId3"/>
          <a:srcRect l="4965" r="4965"/>
          <a:stretch>
            <a:fillRect/>
          </a:stretch>
        </p:blipFill>
        <p:spPr>
          <a:xfrm>
            <a:off x="822960" y="2890552"/>
            <a:ext cx="7520940" cy="3579849"/>
          </a:xfrm>
        </p:spPr>
      </p:pic>
      <p:graphicFrame>
        <p:nvGraphicFramePr>
          <p:cNvPr id="8" name="Diagramme 7"/>
          <p:cNvGraphicFramePr/>
          <p:nvPr>
            <p:extLst>
              <p:ext uri="{D42A27DB-BD31-4B8C-83A1-F6EECF244321}">
                <p14:modId xmlns:p14="http://schemas.microsoft.com/office/powerpoint/2010/main" val="437557225"/>
              </p:ext>
            </p:extLst>
          </p:nvPr>
        </p:nvGraphicFramePr>
        <p:xfrm>
          <a:off x="1420793" y="1747903"/>
          <a:ext cx="5856629" cy="9233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237712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0.70"/>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QU’est</a:t>
            </a:r>
            <a:r>
              <a:rPr lang="fr-FR" dirty="0"/>
              <a:t>-</a:t>
            </a:r>
            <a:r>
              <a:rPr lang="fr-FR" dirty="0" smtClean="0"/>
              <a:t>ce que la couleur ?</a:t>
            </a:r>
            <a:endParaRPr lang="fr-FR" dirty="0"/>
          </a:p>
        </p:txBody>
      </p:sp>
      <p:pic>
        <p:nvPicPr>
          <p:cNvPr id="7" name="Espace réservé du contenu 6" descr="Capture d’écran 2015-10-12 à 14.07.05.png"/>
          <p:cNvPicPr>
            <a:picLocks noGrp="1" noChangeAspect="1"/>
          </p:cNvPicPr>
          <p:nvPr>
            <p:ph idx="1"/>
          </p:nvPr>
        </p:nvPicPr>
        <p:blipFill>
          <a:blip r:embed="rId3">
            <a:extLst>
              <a:ext uri="{28A0092B-C50C-407E-A947-70E740481C1C}">
                <a14:useLocalDpi xmlns:a14="http://schemas.microsoft.com/office/drawing/2010/main" val="0"/>
              </a:ext>
            </a:extLst>
          </a:blip>
          <a:srcRect t="4818" b="4818"/>
          <a:stretch>
            <a:fillRect/>
          </a:stretch>
        </p:blipFill>
        <p:spPr>
          <a:xfrm>
            <a:off x="822325" y="1100138"/>
            <a:ext cx="7521575" cy="5451475"/>
          </a:xfrm>
        </p:spPr>
      </p:pic>
    </p:spTree>
    <p:extLst>
      <p:ext uri="{BB962C8B-B14F-4D97-AF65-F5344CB8AC3E}">
        <p14:creationId xmlns:p14="http://schemas.microsoft.com/office/powerpoint/2010/main" val="294687352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COMMENT L’ŒIL Perçoit-il la couleur ?</a:t>
            </a:r>
            <a:endParaRPr lang="fr-FR" dirty="0"/>
          </a:p>
        </p:txBody>
      </p:sp>
      <p:pic>
        <p:nvPicPr>
          <p:cNvPr id="5" name="Image 4"/>
          <p:cNvPicPr>
            <a:picLocks noChangeAspect="1"/>
          </p:cNvPicPr>
          <p:nvPr/>
        </p:nvPicPr>
        <p:blipFill>
          <a:blip r:embed="rId3"/>
          <a:stretch>
            <a:fillRect/>
          </a:stretch>
        </p:blipFill>
        <p:spPr>
          <a:xfrm>
            <a:off x="495300" y="1657817"/>
            <a:ext cx="8140700" cy="4724400"/>
          </a:xfrm>
          <a:prstGeom prst="rect">
            <a:avLst/>
          </a:prstGeom>
        </p:spPr>
      </p:pic>
    </p:spTree>
    <p:extLst>
      <p:ext uri="{BB962C8B-B14F-4D97-AF65-F5344CB8AC3E}">
        <p14:creationId xmlns:p14="http://schemas.microsoft.com/office/powerpoint/2010/main" val="405257482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COMMENT L’ŒIL Perçoit-il la couleur </a:t>
            </a:r>
            <a:r>
              <a:rPr lang="fr-FR" dirty="0" smtClean="0"/>
              <a:t>? Les cônes et les bâtonnets</a:t>
            </a:r>
            <a:endParaRPr lang="fr-FR" dirty="0"/>
          </a:p>
        </p:txBody>
      </p:sp>
      <p:pic>
        <p:nvPicPr>
          <p:cNvPr id="6" name="Image 5"/>
          <p:cNvPicPr>
            <a:picLocks noChangeAspect="1"/>
          </p:cNvPicPr>
          <p:nvPr/>
        </p:nvPicPr>
        <p:blipFill>
          <a:blip r:embed="rId3"/>
          <a:stretch>
            <a:fillRect/>
          </a:stretch>
        </p:blipFill>
        <p:spPr>
          <a:xfrm>
            <a:off x="627072" y="1485900"/>
            <a:ext cx="4406900" cy="1295400"/>
          </a:xfrm>
          <a:prstGeom prst="rect">
            <a:avLst/>
          </a:prstGeom>
        </p:spPr>
      </p:pic>
      <p:pic>
        <p:nvPicPr>
          <p:cNvPr id="7" name="Image 6"/>
          <p:cNvPicPr>
            <a:picLocks noChangeAspect="1"/>
          </p:cNvPicPr>
          <p:nvPr/>
        </p:nvPicPr>
        <p:blipFill>
          <a:blip r:embed="rId4"/>
          <a:stretch>
            <a:fillRect/>
          </a:stretch>
        </p:blipFill>
        <p:spPr>
          <a:xfrm>
            <a:off x="627072" y="3429000"/>
            <a:ext cx="4368800" cy="1270000"/>
          </a:xfrm>
          <a:prstGeom prst="rect">
            <a:avLst/>
          </a:prstGeom>
        </p:spPr>
      </p:pic>
    </p:spTree>
    <p:extLst>
      <p:ext uri="{BB962C8B-B14F-4D97-AF65-F5344CB8AC3E}">
        <p14:creationId xmlns:p14="http://schemas.microsoft.com/office/powerpoint/2010/main" val="23086023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365760"/>
            <a:ext cx="7520940" cy="1058454"/>
          </a:xfrm>
        </p:spPr>
        <p:txBody>
          <a:bodyPr/>
          <a:lstStyle/>
          <a:p>
            <a:r>
              <a:rPr lang="fr-FR" dirty="0" smtClean="0"/>
              <a:t>La couleur, une notion qui peut être biaisée, </a:t>
            </a:r>
            <a:r>
              <a:rPr lang="fr-FR" smtClean="0"/>
              <a:t>ou </a:t>
            </a:r>
            <a:r>
              <a:rPr lang="fr-FR" smtClean="0"/>
              <a:t>construite </a:t>
            </a:r>
            <a:r>
              <a:rPr lang="fr-FR" dirty="0" smtClean="0"/>
              <a:t>de façon subjective et culturelle</a:t>
            </a:r>
            <a:endParaRPr lang="fr-FR" dirty="0"/>
          </a:p>
        </p:txBody>
      </p:sp>
      <p:pic>
        <p:nvPicPr>
          <p:cNvPr id="3" name="Image 2"/>
          <p:cNvPicPr>
            <a:picLocks noChangeAspect="1"/>
          </p:cNvPicPr>
          <p:nvPr/>
        </p:nvPicPr>
        <p:blipFill>
          <a:blip r:embed="rId3"/>
          <a:stretch>
            <a:fillRect/>
          </a:stretch>
        </p:blipFill>
        <p:spPr>
          <a:xfrm>
            <a:off x="2299981" y="1622153"/>
            <a:ext cx="4858601" cy="4858601"/>
          </a:xfrm>
          <a:prstGeom prst="rect">
            <a:avLst/>
          </a:prstGeom>
        </p:spPr>
      </p:pic>
    </p:spTree>
    <p:extLst>
      <p:ext uri="{BB962C8B-B14F-4D97-AF65-F5344CB8AC3E}">
        <p14:creationId xmlns:p14="http://schemas.microsoft.com/office/powerpoint/2010/main" val="33171405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MESURER LA COULEUR</a:t>
            </a:r>
            <a:endParaRPr lang="fr-FR" dirty="0"/>
          </a:p>
        </p:txBody>
      </p:sp>
      <p:pic>
        <p:nvPicPr>
          <p:cNvPr id="5" name="Image 4" descr="Capture d’écran 2015-10-12 à 15.00.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5504" y="256070"/>
            <a:ext cx="3439324" cy="2123583"/>
          </a:xfrm>
          <a:prstGeom prst="rect">
            <a:avLst/>
          </a:prstGeom>
        </p:spPr>
      </p:pic>
      <p:pic>
        <p:nvPicPr>
          <p:cNvPr id="7" name="Image 6" descr="Capture d’écran 2015-10-12 à 15.02.0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446" y="1921514"/>
            <a:ext cx="8439150" cy="4794250"/>
          </a:xfrm>
          <a:prstGeom prst="rect">
            <a:avLst/>
          </a:prstGeom>
        </p:spPr>
      </p:pic>
    </p:spTree>
    <p:extLst>
      <p:ext uri="{BB962C8B-B14F-4D97-AF65-F5344CB8AC3E}">
        <p14:creationId xmlns:p14="http://schemas.microsoft.com/office/powerpoint/2010/main" val="18262110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2 façons de produire les couleurs</a:t>
            </a:r>
            <a:endParaRPr lang="fr-FR" dirty="0"/>
          </a:p>
        </p:txBody>
      </p:sp>
      <p:pic>
        <p:nvPicPr>
          <p:cNvPr id="5" name="Image 4"/>
          <p:cNvPicPr>
            <a:picLocks noChangeAspect="1"/>
          </p:cNvPicPr>
          <p:nvPr/>
        </p:nvPicPr>
        <p:blipFill>
          <a:blip r:embed="rId3"/>
          <a:stretch>
            <a:fillRect/>
          </a:stretch>
        </p:blipFill>
        <p:spPr>
          <a:xfrm>
            <a:off x="1701800" y="1358900"/>
            <a:ext cx="5727700" cy="4127500"/>
          </a:xfrm>
          <a:prstGeom prst="rect">
            <a:avLst/>
          </a:prstGeom>
        </p:spPr>
      </p:pic>
    </p:spTree>
    <p:extLst>
      <p:ext uri="{BB962C8B-B14F-4D97-AF65-F5344CB8AC3E}">
        <p14:creationId xmlns:p14="http://schemas.microsoft.com/office/powerpoint/2010/main" val="4662481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synthèse additive</a:t>
            </a:r>
            <a:endParaRPr lang="fr-FR" dirty="0"/>
          </a:p>
        </p:txBody>
      </p:sp>
      <p:pic>
        <p:nvPicPr>
          <p:cNvPr id="7" name="Image 6" descr="Capture d’écran 2015-10-12 à 14.50.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1371600"/>
            <a:ext cx="6242050" cy="4108450"/>
          </a:xfrm>
          <a:prstGeom prst="rect">
            <a:avLst/>
          </a:prstGeom>
        </p:spPr>
      </p:pic>
    </p:spTree>
    <p:extLst>
      <p:ext uri="{BB962C8B-B14F-4D97-AF65-F5344CB8AC3E}">
        <p14:creationId xmlns:p14="http://schemas.microsoft.com/office/powerpoint/2010/main" val="74452048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synthèse soustractive</a:t>
            </a:r>
            <a:endParaRPr lang="fr-FR" dirty="0"/>
          </a:p>
        </p:txBody>
      </p:sp>
      <p:pic>
        <p:nvPicPr>
          <p:cNvPr id="3" name="Image 2" descr="Capture d’écran 2015-10-12 à 14.54.1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1000" y="1181100"/>
            <a:ext cx="5842000" cy="4495800"/>
          </a:xfrm>
          <a:prstGeom prst="rect">
            <a:avLst/>
          </a:prstGeom>
        </p:spPr>
      </p:pic>
    </p:spTree>
    <p:extLst>
      <p:ext uri="{BB962C8B-B14F-4D97-AF65-F5344CB8AC3E}">
        <p14:creationId xmlns:p14="http://schemas.microsoft.com/office/powerpoint/2010/main" val="29833964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D’aUtres</a:t>
            </a:r>
            <a:r>
              <a:rPr lang="fr-FR" dirty="0" smtClean="0"/>
              <a:t> modèle colorimétrique : TSL</a:t>
            </a:r>
            <a:endParaRPr lang="fr-FR" dirty="0"/>
          </a:p>
        </p:txBody>
      </p:sp>
      <p:sp>
        <p:nvSpPr>
          <p:cNvPr id="4" name="ZoneTexte 3"/>
          <p:cNvSpPr txBox="1"/>
          <p:nvPr/>
        </p:nvSpPr>
        <p:spPr>
          <a:xfrm>
            <a:off x="176028" y="5583227"/>
            <a:ext cx="5092224" cy="369332"/>
          </a:xfrm>
          <a:prstGeom prst="rect">
            <a:avLst/>
          </a:prstGeom>
          <a:noFill/>
        </p:spPr>
        <p:txBody>
          <a:bodyPr wrap="square" rtlCol="0">
            <a:spAutoFit/>
          </a:bodyPr>
          <a:lstStyle/>
          <a:p>
            <a:r>
              <a:rPr lang="fr-FR" dirty="0"/>
              <a:t>Le modèle Teinte/Saturation/</a:t>
            </a:r>
            <a:r>
              <a:rPr lang="fr-FR" dirty="0" err="1"/>
              <a:t>Luminence</a:t>
            </a:r>
            <a:r>
              <a:rPr lang="fr-FR" dirty="0"/>
              <a:t> (TSL)</a:t>
            </a:r>
          </a:p>
        </p:txBody>
      </p:sp>
      <p:pic>
        <p:nvPicPr>
          <p:cNvPr id="5" name="Image 4" descr="Capture d’écran 2015-10-12 à 15.13.3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5143" y="365760"/>
            <a:ext cx="5524500" cy="6362700"/>
          </a:xfrm>
          <a:prstGeom prst="rect">
            <a:avLst/>
          </a:prstGeom>
        </p:spPr>
      </p:pic>
    </p:spTree>
    <p:extLst>
      <p:ext uri="{BB962C8B-B14F-4D97-AF65-F5344CB8AC3E}">
        <p14:creationId xmlns:p14="http://schemas.microsoft.com/office/powerpoint/2010/main" val="18262110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D’aUtres</a:t>
            </a:r>
            <a:r>
              <a:rPr lang="fr-FR" dirty="0"/>
              <a:t> modèle colorimétrique : </a:t>
            </a:r>
            <a:r>
              <a:rPr lang="fr-FR" dirty="0" smtClean="0"/>
              <a:t>CIE LAB</a:t>
            </a:r>
            <a:endParaRPr lang="fr-FR" dirty="0"/>
          </a:p>
        </p:txBody>
      </p:sp>
      <p:pic>
        <p:nvPicPr>
          <p:cNvPr id="5" name="Image 4" descr="Capture d’écran 2015-10-12 à 15.29.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4800" y="1416392"/>
            <a:ext cx="5994400" cy="5219700"/>
          </a:xfrm>
          <a:prstGeom prst="rect">
            <a:avLst/>
          </a:prstGeom>
        </p:spPr>
      </p:pic>
    </p:spTree>
    <p:extLst>
      <p:ext uri="{BB962C8B-B14F-4D97-AF65-F5344CB8AC3E}">
        <p14:creationId xmlns:p14="http://schemas.microsoft.com/office/powerpoint/2010/main" val="18262110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Été">
      <a:dk1>
        <a:sysClr val="windowText" lastClr="000000"/>
      </a:dk1>
      <a:lt1>
        <a:sysClr val="window" lastClr="FFFFFF"/>
      </a:lt1>
      <a:dk2>
        <a:srgbClr val="D16207"/>
      </a:dk2>
      <a:lt2>
        <a:srgbClr val="F0B31E"/>
      </a:lt2>
      <a:accent1>
        <a:srgbClr val="51A6C2"/>
      </a:accent1>
      <a:accent2>
        <a:srgbClr val="51C2A9"/>
      </a:accent2>
      <a:accent3>
        <a:srgbClr val="7EC251"/>
      </a:accent3>
      <a:accent4>
        <a:srgbClr val="E1DC53"/>
      </a:accent4>
      <a:accent5>
        <a:srgbClr val="B54721"/>
      </a:accent5>
      <a:accent6>
        <a:srgbClr val="A16BB1"/>
      </a:accent6>
      <a:hlink>
        <a:srgbClr val="A40A06"/>
      </a:hlink>
      <a:folHlink>
        <a:srgbClr val="837F16"/>
      </a:folHlink>
    </a:clrScheme>
    <a:fontScheme name="Ciel">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1900</TotalTime>
  <Words>1493</Words>
  <Application>Microsoft Macintosh PowerPoint</Application>
  <PresentationFormat>Présentation à l'écran (4:3)</PresentationFormat>
  <Paragraphs>121</Paragraphs>
  <Slides>12</Slides>
  <Notes>12</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Angles</vt:lpstr>
      <vt:lpstr>Prépresse</vt:lpstr>
      <vt:lpstr>COlOrIMETRIE et industrie graphique : un impératif technique engendrant des Normes</vt:lpstr>
      <vt:lpstr>QU’est-ce que la couleur ?</vt:lpstr>
      <vt:lpstr>COMMENT L’ŒIL Perçoit-il la couleur ?</vt:lpstr>
      <vt:lpstr>COMMENT L’ŒIL Perçoit-il la couleur ? Les cônes et les bâtonnets</vt:lpstr>
      <vt:lpstr>La couleur, une notion qui peut être biaisée, ou construite de façon subjective et culturelle</vt:lpstr>
      <vt:lpstr>MESURER LA COULEUR</vt:lpstr>
      <vt:lpstr>2 façons de produire les couleurs</vt:lpstr>
      <vt:lpstr>La synthèse additive</vt:lpstr>
      <vt:lpstr>La synthèse soustractive</vt:lpstr>
      <vt:lpstr>D’aUtres modèle colorimétrique : TSL</vt:lpstr>
      <vt:lpstr>D’aUtres modèle colorimétrique : CIE LAB</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Prépresse</dc:title>
  <dc:creator>Henri</dc:creator>
  <cp:lastModifiedBy>Oudard de Bossancourt</cp:lastModifiedBy>
  <cp:revision>75</cp:revision>
  <dcterms:created xsi:type="dcterms:W3CDTF">2014-09-30T07:29:44Z</dcterms:created>
  <dcterms:modified xsi:type="dcterms:W3CDTF">2017-11-23T01:20:20Z</dcterms:modified>
</cp:coreProperties>
</file>